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17"/>
  </p:notesMasterIdLst>
  <p:sldIdLst>
    <p:sldId id="256" r:id="rId2"/>
    <p:sldId id="257" r:id="rId3"/>
    <p:sldId id="259" r:id="rId4"/>
    <p:sldId id="258" r:id="rId5"/>
    <p:sldId id="271" r:id="rId6"/>
    <p:sldId id="260" r:id="rId7"/>
    <p:sldId id="261" r:id="rId8"/>
    <p:sldId id="265" r:id="rId9"/>
    <p:sldId id="262" r:id="rId10"/>
    <p:sldId id="263" r:id="rId11"/>
    <p:sldId id="264" r:id="rId12"/>
    <p:sldId id="266" r:id="rId13"/>
    <p:sldId id="268"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2C8B2-85AE-0E44-8430-00567F5A7B6B}" v="5" dt="2024-03-27T13:29:43.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5"/>
    <p:restoredTop sz="96245"/>
  </p:normalViewPr>
  <p:slideViewPr>
    <p:cSldViewPr snapToGrid="0">
      <p:cViewPr varScale="1">
        <p:scale>
          <a:sx n="79" d="100"/>
          <a:sy n="79" d="100"/>
        </p:scale>
        <p:origin x="8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EECC9-9F2D-435A-9953-B52511A4ED2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DDE1EEC-B24C-4E1F-AD25-03FA37F60B56}">
      <dgm:prSet/>
      <dgm:spPr/>
      <dgm:t>
        <a:bodyPr/>
        <a:lstStyle/>
        <a:p>
          <a:r>
            <a:rPr lang="en-US" b="0" baseline="0"/>
            <a:t>George Bergstrom, Indiana State Library</a:t>
          </a:r>
          <a:endParaRPr lang="en-US"/>
        </a:p>
      </dgm:t>
    </dgm:pt>
    <dgm:pt modelId="{7A8C597C-CB60-4EE9-B21F-D35331D7156E}" type="parTrans" cxnId="{C9881D0F-66DA-4213-8ACC-CF42D07A4041}">
      <dgm:prSet/>
      <dgm:spPr/>
      <dgm:t>
        <a:bodyPr/>
        <a:lstStyle/>
        <a:p>
          <a:endParaRPr lang="en-US"/>
        </a:p>
      </dgm:t>
    </dgm:pt>
    <dgm:pt modelId="{390302BC-AFC8-474A-9908-3D610C281EB4}" type="sibTrans" cxnId="{C9881D0F-66DA-4213-8ACC-CF42D07A4041}">
      <dgm:prSet/>
      <dgm:spPr/>
      <dgm:t>
        <a:bodyPr/>
        <a:lstStyle/>
        <a:p>
          <a:endParaRPr lang="en-US"/>
        </a:p>
      </dgm:t>
    </dgm:pt>
    <dgm:pt modelId="{0929ECE3-DA8F-46EC-B467-1536EE9A246E}">
      <dgm:prSet/>
      <dgm:spPr/>
      <dgm:t>
        <a:bodyPr/>
        <a:lstStyle/>
        <a:p>
          <a:r>
            <a:rPr lang="en-US" b="0" baseline="0"/>
            <a:t>Jack Kovaleski, Monroe County Public Library</a:t>
          </a:r>
          <a:endParaRPr lang="en-US"/>
        </a:p>
      </dgm:t>
    </dgm:pt>
    <dgm:pt modelId="{2EC3A821-AFB6-4580-A63D-23820E5EEDDF}" type="parTrans" cxnId="{84BE4058-21CA-4CCA-8DB6-828A9192F063}">
      <dgm:prSet/>
      <dgm:spPr/>
      <dgm:t>
        <a:bodyPr/>
        <a:lstStyle/>
        <a:p>
          <a:endParaRPr lang="en-US"/>
        </a:p>
      </dgm:t>
    </dgm:pt>
    <dgm:pt modelId="{A1F8F9AC-4C9A-4F8A-A764-C178C109F50D}" type="sibTrans" cxnId="{84BE4058-21CA-4CCA-8DB6-828A9192F063}">
      <dgm:prSet/>
      <dgm:spPr/>
      <dgm:t>
        <a:bodyPr/>
        <a:lstStyle/>
        <a:p>
          <a:endParaRPr lang="en-US"/>
        </a:p>
      </dgm:t>
    </dgm:pt>
    <dgm:pt modelId="{A239DBA7-F6B4-4312-BF3B-7CFC04228406}">
      <dgm:prSet/>
      <dgm:spPr/>
      <dgm:t>
        <a:bodyPr/>
        <a:lstStyle/>
        <a:p>
          <a:r>
            <a:rPr lang="en-US" b="0" baseline="0" dirty="0" err="1"/>
            <a:t>Ece</a:t>
          </a:r>
          <a:r>
            <a:rPr lang="en-US" b="0" baseline="0" dirty="0"/>
            <a:t> </a:t>
          </a:r>
          <a:r>
            <a:rPr lang="en-US" b="0" baseline="0" dirty="0" err="1"/>
            <a:t>Gumusel</a:t>
          </a:r>
          <a:r>
            <a:rPr lang="en-US" b="0" baseline="0" dirty="0"/>
            <a:t>, </a:t>
          </a:r>
          <a:r>
            <a:rPr lang="en-US" b="0" baseline="0" dirty="0" err="1"/>
            <a:t>Univeristy</a:t>
          </a:r>
          <a:r>
            <a:rPr lang="en-US" b="0" baseline="0" dirty="0"/>
            <a:t> Illinois Urbana-Champaign </a:t>
          </a:r>
        </a:p>
        <a:p>
          <a:r>
            <a:rPr lang="en-US" b="0" baseline="0" dirty="0"/>
            <a:t>and IU Bloomington</a:t>
          </a:r>
          <a:endParaRPr lang="en-US" dirty="0"/>
        </a:p>
      </dgm:t>
    </dgm:pt>
    <dgm:pt modelId="{2E9095B1-6983-4CB6-87A1-492C9873F189}" type="parTrans" cxnId="{B0155DF3-EF42-4F09-95DE-F95976FE4BB7}">
      <dgm:prSet/>
      <dgm:spPr/>
      <dgm:t>
        <a:bodyPr/>
        <a:lstStyle/>
        <a:p>
          <a:endParaRPr lang="en-US"/>
        </a:p>
      </dgm:t>
    </dgm:pt>
    <dgm:pt modelId="{C2C7E896-F4FA-4525-B1E3-5725F137EE9E}" type="sibTrans" cxnId="{B0155DF3-EF42-4F09-95DE-F95976FE4BB7}">
      <dgm:prSet/>
      <dgm:spPr/>
      <dgm:t>
        <a:bodyPr/>
        <a:lstStyle/>
        <a:p>
          <a:endParaRPr lang="en-US"/>
        </a:p>
      </dgm:t>
    </dgm:pt>
    <dgm:pt modelId="{2EBDAAA8-56F8-4142-8F91-9D3801A62DCA}">
      <dgm:prSet/>
      <dgm:spPr/>
      <dgm:t>
        <a:bodyPr/>
        <a:lstStyle/>
        <a:p>
          <a:r>
            <a:rPr lang="en-US" b="0" baseline="0"/>
            <a:t>Indiana University Libraries</a:t>
          </a:r>
          <a:endParaRPr lang="en-US"/>
        </a:p>
      </dgm:t>
    </dgm:pt>
    <dgm:pt modelId="{FD8FFEDC-B27B-4E53-B832-9E73DF222D6E}" type="parTrans" cxnId="{422F7E25-5F41-4C55-A40D-69ABCB148737}">
      <dgm:prSet/>
      <dgm:spPr/>
      <dgm:t>
        <a:bodyPr/>
        <a:lstStyle/>
        <a:p>
          <a:endParaRPr lang="en-US"/>
        </a:p>
      </dgm:t>
    </dgm:pt>
    <dgm:pt modelId="{8F7137F1-F93D-4A5E-BE56-727CC6D09E38}" type="sibTrans" cxnId="{422F7E25-5F41-4C55-A40D-69ABCB148737}">
      <dgm:prSet/>
      <dgm:spPr/>
      <dgm:t>
        <a:bodyPr/>
        <a:lstStyle/>
        <a:p>
          <a:endParaRPr lang="en-US"/>
        </a:p>
      </dgm:t>
    </dgm:pt>
    <dgm:pt modelId="{E5EF2AD2-4EBE-2B42-85C4-D0083935D500}" type="pres">
      <dgm:prSet presAssocID="{741EECC9-9F2D-435A-9953-B52511A4ED2E}" presName="hierChild1" presStyleCnt="0">
        <dgm:presLayoutVars>
          <dgm:chPref val="1"/>
          <dgm:dir/>
          <dgm:animOne val="branch"/>
          <dgm:animLvl val="lvl"/>
          <dgm:resizeHandles/>
        </dgm:presLayoutVars>
      </dgm:prSet>
      <dgm:spPr/>
    </dgm:pt>
    <dgm:pt modelId="{2D3B8A83-9989-CF4A-BD53-A97E4854D7B5}" type="pres">
      <dgm:prSet presAssocID="{FDDE1EEC-B24C-4E1F-AD25-03FA37F60B56}" presName="hierRoot1" presStyleCnt="0"/>
      <dgm:spPr/>
    </dgm:pt>
    <dgm:pt modelId="{C7EA5B56-D2A6-BE44-9F6A-CB85F9C7465C}" type="pres">
      <dgm:prSet presAssocID="{FDDE1EEC-B24C-4E1F-AD25-03FA37F60B56}" presName="composite" presStyleCnt="0"/>
      <dgm:spPr/>
    </dgm:pt>
    <dgm:pt modelId="{90365858-CB00-7B4E-8550-53510F2797FB}" type="pres">
      <dgm:prSet presAssocID="{FDDE1EEC-B24C-4E1F-AD25-03FA37F60B56}" presName="background" presStyleLbl="node0" presStyleIdx="0" presStyleCnt="4"/>
      <dgm:spPr/>
    </dgm:pt>
    <dgm:pt modelId="{069F613F-A27B-E74C-B84D-55FB08CCAFE6}" type="pres">
      <dgm:prSet presAssocID="{FDDE1EEC-B24C-4E1F-AD25-03FA37F60B56}" presName="text" presStyleLbl="fgAcc0" presStyleIdx="0" presStyleCnt="4">
        <dgm:presLayoutVars>
          <dgm:chPref val="3"/>
        </dgm:presLayoutVars>
      </dgm:prSet>
      <dgm:spPr/>
    </dgm:pt>
    <dgm:pt modelId="{0AF0B63D-2D88-704D-9B1C-2160AA7C7BB7}" type="pres">
      <dgm:prSet presAssocID="{FDDE1EEC-B24C-4E1F-AD25-03FA37F60B56}" presName="hierChild2" presStyleCnt="0"/>
      <dgm:spPr/>
    </dgm:pt>
    <dgm:pt modelId="{34841DD7-07EA-9241-94E6-193008AB2D40}" type="pres">
      <dgm:prSet presAssocID="{0929ECE3-DA8F-46EC-B467-1536EE9A246E}" presName="hierRoot1" presStyleCnt="0"/>
      <dgm:spPr/>
    </dgm:pt>
    <dgm:pt modelId="{580DAE1D-E675-3E41-B033-1AEF5F9A8626}" type="pres">
      <dgm:prSet presAssocID="{0929ECE3-DA8F-46EC-B467-1536EE9A246E}" presName="composite" presStyleCnt="0"/>
      <dgm:spPr/>
    </dgm:pt>
    <dgm:pt modelId="{6069A3B6-AC38-4542-852E-561C965F536E}" type="pres">
      <dgm:prSet presAssocID="{0929ECE3-DA8F-46EC-B467-1536EE9A246E}" presName="background" presStyleLbl="node0" presStyleIdx="1" presStyleCnt="4"/>
      <dgm:spPr/>
    </dgm:pt>
    <dgm:pt modelId="{FAC492D9-9EA6-6742-A290-F2209D74BCFE}" type="pres">
      <dgm:prSet presAssocID="{0929ECE3-DA8F-46EC-B467-1536EE9A246E}" presName="text" presStyleLbl="fgAcc0" presStyleIdx="1" presStyleCnt="4">
        <dgm:presLayoutVars>
          <dgm:chPref val="3"/>
        </dgm:presLayoutVars>
      </dgm:prSet>
      <dgm:spPr/>
    </dgm:pt>
    <dgm:pt modelId="{61B35EE2-E657-6A43-9550-52256139B3C4}" type="pres">
      <dgm:prSet presAssocID="{0929ECE3-DA8F-46EC-B467-1536EE9A246E}" presName="hierChild2" presStyleCnt="0"/>
      <dgm:spPr/>
    </dgm:pt>
    <dgm:pt modelId="{78146F6B-89B1-F344-A8F3-58639E393EFF}" type="pres">
      <dgm:prSet presAssocID="{A239DBA7-F6B4-4312-BF3B-7CFC04228406}" presName="hierRoot1" presStyleCnt="0"/>
      <dgm:spPr/>
    </dgm:pt>
    <dgm:pt modelId="{50EA2760-D599-AB47-96B9-65F6E3F891F9}" type="pres">
      <dgm:prSet presAssocID="{A239DBA7-F6B4-4312-BF3B-7CFC04228406}" presName="composite" presStyleCnt="0"/>
      <dgm:spPr/>
    </dgm:pt>
    <dgm:pt modelId="{5D990796-8277-ED46-8F68-DB04278537AF}" type="pres">
      <dgm:prSet presAssocID="{A239DBA7-F6B4-4312-BF3B-7CFC04228406}" presName="background" presStyleLbl="node0" presStyleIdx="2" presStyleCnt="4"/>
      <dgm:spPr/>
    </dgm:pt>
    <dgm:pt modelId="{E011E31B-D823-AB4F-966C-E473ED5479D2}" type="pres">
      <dgm:prSet presAssocID="{A239DBA7-F6B4-4312-BF3B-7CFC04228406}" presName="text" presStyleLbl="fgAcc0" presStyleIdx="2" presStyleCnt="4">
        <dgm:presLayoutVars>
          <dgm:chPref val="3"/>
        </dgm:presLayoutVars>
      </dgm:prSet>
      <dgm:spPr/>
    </dgm:pt>
    <dgm:pt modelId="{27E5C816-78CD-BA4B-BC57-3354215422D1}" type="pres">
      <dgm:prSet presAssocID="{A239DBA7-F6B4-4312-BF3B-7CFC04228406}" presName="hierChild2" presStyleCnt="0"/>
      <dgm:spPr/>
    </dgm:pt>
    <dgm:pt modelId="{D91B4A6B-3518-724D-AACA-699BE9121C02}" type="pres">
      <dgm:prSet presAssocID="{2EBDAAA8-56F8-4142-8F91-9D3801A62DCA}" presName="hierRoot1" presStyleCnt="0"/>
      <dgm:spPr/>
    </dgm:pt>
    <dgm:pt modelId="{28139B6F-65AA-AC49-AD2C-0E27380E477F}" type="pres">
      <dgm:prSet presAssocID="{2EBDAAA8-56F8-4142-8F91-9D3801A62DCA}" presName="composite" presStyleCnt="0"/>
      <dgm:spPr/>
    </dgm:pt>
    <dgm:pt modelId="{950C93AC-3C92-B540-915B-9929E07AAA6F}" type="pres">
      <dgm:prSet presAssocID="{2EBDAAA8-56F8-4142-8F91-9D3801A62DCA}" presName="background" presStyleLbl="node0" presStyleIdx="3" presStyleCnt="4"/>
      <dgm:spPr/>
    </dgm:pt>
    <dgm:pt modelId="{3793AF6D-08A4-A446-915C-666F952D816E}" type="pres">
      <dgm:prSet presAssocID="{2EBDAAA8-56F8-4142-8F91-9D3801A62DCA}" presName="text" presStyleLbl="fgAcc0" presStyleIdx="3" presStyleCnt="4">
        <dgm:presLayoutVars>
          <dgm:chPref val="3"/>
        </dgm:presLayoutVars>
      </dgm:prSet>
      <dgm:spPr/>
    </dgm:pt>
    <dgm:pt modelId="{7FDFCED6-4AFE-3B4A-BB48-1147456A6142}" type="pres">
      <dgm:prSet presAssocID="{2EBDAAA8-56F8-4142-8F91-9D3801A62DCA}" presName="hierChild2" presStyleCnt="0"/>
      <dgm:spPr/>
    </dgm:pt>
  </dgm:ptLst>
  <dgm:cxnLst>
    <dgm:cxn modelId="{C9881D0F-66DA-4213-8ACC-CF42D07A4041}" srcId="{741EECC9-9F2D-435A-9953-B52511A4ED2E}" destId="{FDDE1EEC-B24C-4E1F-AD25-03FA37F60B56}" srcOrd="0" destOrd="0" parTransId="{7A8C597C-CB60-4EE9-B21F-D35331D7156E}" sibTransId="{390302BC-AFC8-474A-9908-3D610C281EB4}"/>
    <dgm:cxn modelId="{422F7E25-5F41-4C55-A40D-69ABCB148737}" srcId="{741EECC9-9F2D-435A-9953-B52511A4ED2E}" destId="{2EBDAAA8-56F8-4142-8F91-9D3801A62DCA}" srcOrd="3" destOrd="0" parTransId="{FD8FFEDC-B27B-4E53-B832-9E73DF222D6E}" sibTransId="{8F7137F1-F93D-4A5E-BE56-727CC6D09E38}"/>
    <dgm:cxn modelId="{BEDA7128-836E-E245-8EE1-1CC9463A17AD}" type="presOf" srcId="{A239DBA7-F6B4-4312-BF3B-7CFC04228406}" destId="{E011E31B-D823-AB4F-966C-E473ED5479D2}" srcOrd="0" destOrd="0" presId="urn:microsoft.com/office/officeart/2005/8/layout/hierarchy1"/>
    <dgm:cxn modelId="{0BBC3029-EA1B-DA42-A2A2-AB649B12B0C3}" type="presOf" srcId="{FDDE1EEC-B24C-4E1F-AD25-03FA37F60B56}" destId="{069F613F-A27B-E74C-B84D-55FB08CCAFE6}" srcOrd="0" destOrd="0" presId="urn:microsoft.com/office/officeart/2005/8/layout/hierarchy1"/>
    <dgm:cxn modelId="{289C1531-060B-D14E-A500-248FBABAFF21}" type="presOf" srcId="{0929ECE3-DA8F-46EC-B467-1536EE9A246E}" destId="{FAC492D9-9EA6-6742-A290-F2209D74BCFE}" srcOrd="0" destOrd="0" presId="urn:microsoft.com/office/officeart/2005/8/layout/hierarchy1"/>
    <dgm:cxn modelId="{224E013A-0051-3440-8286-38C714201DE6}" type="presOf" srcId="{2EBDAAA8-56F8-4142-8F91-9D3801A62DCA}" destId="{3793AF6D-08A4-A446-915C-666F952D816E}" srcOrd="0" destOrd="0" presId="urn:microsoft.com/office/officeart/2005/8/layout/hierarchy1"/>
    <dgm:cxn modelId="{84BE4058-21CA-4CCA-8DB6-828A9192F063}" srcId="{741EECC9-9F2D-435A-9953-B52511A4ED2E}" destId="{0929ECE3-DA8F-46EC-B467-1536EE9A246E}" srcOrd="1" destOrd="0" parTransId="{2EC3A821-AFB6-4580-A63D-23820E5EEDDF}" sibTransId="{A1F8F9AC-4C9A-4F8A-A764-C178C109F50D}"/>
    <dgm:cxn modelId="{22CCDDB3-EA32-924F-A6B2-7E3D5799E097}" type="presOf" srcId="{741EECC9-9F2D-435A-9953-B52511A4ED2E}" destId="{E5EF2AD2-4EBE-2B42-85C4-D0083935D500}" srcOrd="0" destOrd="0" presId="urn:microsoft.com/office/officeart/2005/8/layout/hierarchy1"/>
    <dgm:cxn modelId="{B0155DF3-EF42-4F09-95DE-F95976FE4BB7}" srcId="{741EECC9-9F2D-435A-9953-B52511A4ED2E}" destId="{A239DBA7-F6B4-4312-BF3B-7CFC04228406}" srcOrd="2" destOrd="0" parTransId="{2E9095B1-6983-4CB6-87A1-492C9873F189}" sibTransId="{C2C7E896-F4FA-4525-B1E3-5725F137EE9E}"/>
    <dgm:cxn modelId="{CFD2B206-C51B-CF44-A2CD-1C4844D2B8F2}" type="presParOf" srcId="{E5EF2AD2-4EBE-2B42-85C4-D0083935D500}" destId="{2D3B8A83-9989-CF4A-BD53-A97E4854D7B5}" srcOrd="0" destOrd="0" presId="urn:microsoft.com/office/officeart/2005/8/layout/hierarchy1"/>
    <dgm:cxn modelId="{EEF328B1-09D3-984D-B329-08BAAC7F19CF}" type="presParOf" srcId="{2D3B8A83-9989-CF4A-BD53-A97E4854D7B5}" destId="{C7EA5B56-D2A6-BE44-9F6A-CB85F9C7465C}" srcOrd="0" destOrd="0" presId="urn:microsoft.com/office/officeart/2005/8/layout/hierarchy1"/>
    <dgm:cxn modelId="{22EF9157-595F-F045-AAB3-96A6552F109F}" type="presParOf" srcId="{C7EA5B56-D2A6-BE44-9F6A-CB85F9C7465C}" destId="{90365858-CB00-7B4E-8550-53510F2797FB}" srcOrd="0" destOrd="0" presId="urn:microsoft.com/office/officeart/2005/8/layout/hierarchy1"/>
    <dgm:cxn modelId="{901031B9-C33C-8D4A-9B8A-B881A9365B77}" type="presParOf" srcId="{C7EA5B56-D2A6-BE44-9F6A-CB85F9C7465C}" destId="{069F613F-A27B-E74C-B84D-55FB08CCAFE6}" srcOrd="1" destOrd="0" presId="urn:microsoft.com/office/officeart/2005/8/layout/hierarchy1"/>
    <dgm:cxn modelId="{3AC94C77-96C5-054E-9E30-CE827DCF737D}" type="presParOf" srcId="{2D3B8A83-9989-CF4A-BD53-A97E4854D7B5}" destId="{0AF0B63D-2D88-704D-9B1C-2160AA7C7BB7}" srcOrd="1" destOrd="0" presId="urn:microsoft.com/office/officeart/2005/8/layout/hierarchy1"/>
    <dgm:cxn modelId="{1E31B080-D3C3-CB4C-8DFB-9ABA81204FEF}" type="presParOf" srcId="{E5EF2AD2-4EBE-2B42-85C4-D0083935D500}" destId="{34841DD7-07EA-9241-94E6-193008AB2D40}" srcOrd="1" destOrd="0" presId="urn:microsoft.com/office/officeart/2005/8/layout/hierarchy1"/>
    <dgm:cxn modelId="{506CCD89-0323-3A49-9D37-BD84034F8801}" type="presParOf" srcId="{34841DD7-07EA-9241-94E6-193008AB2D40}" destId="{580DAE1D-E675-3E41-B033-1AEF5F9A8626}" srcOrd="0" destOrd="0" presId="urn:microsoft.com/office/officeart/2005/8/layout/hierarchy1"/>
    <dgm:cxn modelId="{D9CDFE51-8747-9244-8D2F-B309EF751F7F}" type="presParOf" srcId="{580DAE1D-E675-3E41-B033-1AEF5F9A8626}" destId="{6069A3B6-AC38-4542-852E-561C965F536E}" srcOrd="0" destOrd="0" presId="urn:microsoft.com/office/officeart/2005/8/layout/hierarchy1"/>
    <dgm:cxn modelId="{8ED4C360-1036-C44A-BCEA-2EB34F88237C}" type="presParOf" srcId="{580DAE1D-E675-3E41-B033-1AEF5F9A8626}" destId="{FAC492D9-9EA6-6742-A290-F2209D74BCFE}" srcOrd="1" destOrd="0" presId="urn:microsoft.com/office/officeart/2005/8/layout/hierarchy1"/>
    <dgm:cxn modelId="{586FB9CC-561A-3942-A345-86AB2CE26C4E}" type="presParOf" srcId="{34841DD7-07EA-9241-94E6-193008AB2D40}" destId="{61B35EE2-E657-6A43-9550-52256139B3C4}" srcOrd="1" destOrd="0" presId="urn:microsoft.com/office/officeart/2005/8/layout/hierarchy1"/>
    <dgm:cxn modelId="{FE2D0BC7-9068-7F4B-88BE-9236542E631D}" type="presParOf" srcId="{E5EF2AD2-4EBE-2B42-85C4-D0083935D500}" destId="{78146F6B-89B1-F344-A8F3-58639E393EFF}" srcOrd="2" destOrd="0" presId="urn:microsoft.com/office/officeart/2005/8/layout/hierarchy1"/>
    <dgm:cxn modelId="{CCABE963-957C-094A-9081-8462C051F059}" type="presParOf" srcId="{78146F6B-89B1-F344-A8F3-58639E393EFF}" destId="{50EA2760-D599-AB47-96B9-65F6E3F891F9}" srcOrd="0" destOrd="0" presId="urn:microsoft.com/office/officeart/2005/8/layout/hierarchy1"/>
    <dgm:cxn modelId="{8C2B6B2D-0B90-D241-9857-A8CDED37C92E}" type="presParOf" srcId="{50EA2760-D599-AB47-96B9-65F6E3F891F9}" destId="{5D990796-8277-ED46-8F68-DB04278537AF}" srcOrd="0" destOrd="0" presId="urn:microsoft.com/office/officeart/2005/8/layout/hierarchy1"/>
    <dgm:cxn modelId="{6B908FD9-7A7B-2D41-90AC-C7DBA9DE0453}" type="presParOf" srcId="{50EA2760-D599-AB47-96B9-65F6E3F891F9}" destId="{E011E31B-D823-AB4F-966C-E473ED5479D2}" srcOrd="1" destOrd="0" presId="urn:microsoft.com/office/officeart/2005/8/layout/hierarchy1"/>
    <dgm:cxn modelId="{76C0E267-BA04-A241-B0BF-32D89F5985F1}" type="presParOf" srcId="{78146F6B-89B1-F344-A8F3-58639E393EFF}" destId="{27E5C816-78CD-BA4B-BC57-3354215422D1}" srcOrd="1" destOrd="0" presId="urn:microsoft.com/office/officeart/2005/8/layout/hierarchy1"/>
    <dgm:cxn modelId="{C3698637-8249-B141-874B-4597F2DF7B72}" type="presParOf" srcId="{E5EF2AD2-4EBE-2B42-85C4-D0083935D500}" destId="{D91B4A6B-3518-724D-AACA-699BE9121C02}" srcOrd="3" destOrd="0" presId="urn:microsoft.com/office/officeart/2005/8/layout/hierarchy1"/>
    <dgm:cxn modelId="{A5A569A9-7E3A-CB42-A67A-C06538648990}" type="presParOf" srcId="{D91B4A6B-3518-724D-AACA-699BE9121C02}" destId="{28139B6F-65AA-AC49-AD2C-0E27380E477F}" srcOrd="0" destOrd="0" presId="urn:microsoft.com/office/officeart/2005/8/layout/hierarchy1"/>
    <dgm:cxn modelId="{2DA058CE-D301-ED43-91AB-A0541915D7CE}" type="presParOf" srcId="{28139B6F-65AA-AC49-AD2C-0E27380E477F}" destId="{950C93AC-3C92-B540-915B-9929E07AAA6F}" srcOrd="0" destOrd="0" presId="urn:microsoft.com/office/officeart/2005/8/layout/hierarchy1"/>
    <dgm:cxn modelId="{9EB0557D-E7BC-134F-A09B-E00A763121B4}" type="presParOf" srcId="{28139B6F-65AA-AC49-AD2C-0E27380E477F}" destId="{3793AF6D-08A4-A446-915C-666F952D816E}" srcOrd="1" destOrd="0" presId="urn:microsoft.com/office/officeart/2005/8/layout/hierarchy1"/>
    <dgm:cxn modelId="{769E4C50-F79B-8B4C-8B2C-9791F7DE2DFF}" type="presParOf" srcId="{D91B4A6B-3518-724D-AACA-699BE9121C02}" destId="{7FDFCED6-4AFE-3B4A-BB48-1147456A614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65858-CB00-7B4E-8550-53510F2797FB}">
      <dsp:nvSpPr>
        <dsp:cNvPr id="0" name=""/>
        <dsp:cNvSpPr/>
      </dsp:nvSpPr>
      <dsp:spPr>
        <a:xfrm>
          <a:off x="2988" y="1410138"/>
          <a:ext cx="2133899" cy="1355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F613F-A27B-E74C-B84D-55FB08CCAFE6}">
      <dsp:nvSpPr>
        <dsp:cNvPr id="0" name=""/>
        <dsp:cNvSpPr/>
      </dsp:nvSpPr>
      <dsp:spPr>
        <a:xfrm>
          <a:off x="240088" y="1635383"/>
          <a:ext cx="2133899" cy="1355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baseline="0"/>
            <a:t>George Bergstrom, Indiana State Library</a:t>
          </a:r>
          <a:endParaRPr lang="en-US" sz="1200" kern="1200"/>
        </a:p>
      </dsp:txBody>
      <dsp:txXfrm>
        <a:off x="279775" y="1675070"/>
        <a:ext cx="2054525" cy="1275652"/>
      </dsp:txXfrm>
    </dsp:sp>
    <dsp:sp modelId="{6069A3B6-AC38-4542-852E-561C965F536E}">
      <dsp:nvSpPr>
        <dsp:cNvPr id="0" name=""/>
        <dsp:cNvSpPr/>
      </dsp:nvSpPr>
      <dsp:spPr>
        <a:xfrm>
          <a:off x="2611088" y="1410138"/>
          <a:ext cx="2133899" cy="1355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492D9-9EA6-6742-A290-F2209D74BCFE}">
      <dsp:nvSpPr>
        <dsp:cNvPr id="0" name=""/>
        <dsp:cNvSpPr/>
      </dsp:nvSpPr>
      <dsp:spPr>
        <a:xfrm>
          <a:off x="2848188" y="1635383"/>
          <a:ext cx="2133899" cy="1355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baseline="0"/>
            <a:t>Jack Kovaleski, Monroe County Public Library</a:t>
          </a:r>
          <a:endParaRPr lang="en-US" sz="1200" kern="1200"/>
        </a:p>
      </dsp:txBody>
      <dsp:txXfrm>
        <a:off x="2887875" y="1675070"/>
        <a:ext cx="2054525" cy="1275652"/>
      </dsp:txXfrm>
    </dsp:sp>
    <dsp:sp modelId="{5D990796-8277-ED46-8F68-DB04278537AF}">
      <dsp:nvSpPr>
        <dsp:cNvPr id="0" name=""/>
        <dsp:cNvSpPr/>
      </dsp:nvSpPr>
      <dsp:spPr>
        <a:xfrm>
          <a:off x="5219187" y="1410138"/>
          <a:ext cx="2133899" cy="1355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1E31B-D823-AB4F-966C-E473ED5479D2}">
      <dsp:nvSpPr>
        <dsp:cNvPr id="0" name=""/>
        <dsp:cNvSpPr/>
      </dsp:nvSpPr>
      <dsp:spPr>
        <a:xfrm>
          <a:off x="5456287" y="1635383"/>
          <a:ext cx="2133899" cy="1355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baseline="0" dirty="0" err="1"/>
            <a:t>Ece</a:t>
          </a:r>
          <a:r>
            <a:rPr lang="en-US" sz="1200" b="0" kern="1200" baseline="0" dirty="0"/>
            <a:t> </a:t>
          </a:r>
          <a:r>
            <a:rPr lang="en-US" sz="1200" b="0" kern="1200" baseline="0" dirty="0" err="1"/>
            <a:t>Gumusel</a:t>
          </a:r>
          <a:r>
            <a:rPr lang="en-US" sz="1200" b="0" kern="1200" baseline="0" dirty="0"/>
            <a:t>, </a:t>
          </a:r>
          <a:r>
            <a:rPr lang="en-US" sz="1200" b="0" kern="1200" baseline="0" dirty="0" err="1"/>
            <a:t>Univeristy</a:t>
          </a:r>
          <a:r>
            <a:rPr lang="en-US" sz="1200" b="0" kern="1200" baseline="0" dirty="0"/>
            <a:t> Illinois Urbana-Champaign </a:t>
          </a:r>
        </a:p>
        <a:p>
          <a:pPr marL="0" lvl="0" indent="0" algn="ctr" defTabSz="533400">
            <a:lnSpc>
              <a:spcPct val="90000"/>
            </a:lnSpc>
            <a:spcBef>
              <a:spcPct val="0"/>
            </a:spcBef>
            <a:spcAft>
              <a:spcPct val="35000"/>
            </a:spcAft>
            <a:buNone/>
          </a:pPr>
          <a:r>
            <a:rPr lang="en-US" sz="1200" b="0" kern="1200" baseline="0" dirty="0"/>
            <a:t>and IU Bloomington</a:t>
          </a:r>
          <a:endParaRPr lang="en-US" sz="1200" kern="1200" dirty="0"/>
        </a:p>
      </dsp:txBody>
      <dsp:txXfrm>
        <a:off x="5495974" y="1675070"/>
        <a:ext cx="2054525" cy="1275652"/>
      </dsp:txXfrm>
    </dsp:sp>
    <dsp:sp modelId="{950C93AC-3C92-B540-915B-9929E07AAA6F}">
      <dsp:nvSpPr>
        <dsp:cNvPr id="0" name=""/>
        <dsp:cNvSpPr/>
      </dsp:nvSpPr>
      <dsp:spPr>
        <a:xfrm>
          <a:off x="7827286" y="1410138"/>
          <a:ext cx="2133899" cy="1355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3AF6D-08A4-A446-915C-666F952D816E}">
      <dsp:nvSpPr>
        <dsp:cNvPr id="0" name=""/>
        <dsp:cNvSpPr/>
      </dsp:nvSpPr>
      <dsp:spPr>
        <a:xfrm>
          <a:off x="8064386" y="1635383"/>
          <a:ext cx="2133899" cy="13550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baseline="0"/>
            <a:t>Indiana University Libraries</a:t>
          </a:r>
          <a:endParaRPr lang="en-US" sz="1200" kern="1200"/>
        </a:p>
      </dsp:txBody>
      <dsp:txXfrm>
        <a:off x="8104073" y="1675070"/>
        <a:ext cx="2054525" cy="12756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124D1-D0C6-5D48-B223-938F0F1368AA}"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4C14B-04DC-4B42-ACC3-8CA249EDF598}" type="slidenum">
              <a:rPr lang="en-US" smtClean="0"/>
              <a:t>‹#›</a:t>
            </a:fld>
            <a:endParaRPr lang="en-US"/>
          </a:p>
        </p:txBody>
      </p:sp>
    </p:spTree>
    <p:extLst>
      <p:ext uri="{BB962C8B-B14F-4D97-AF65-F5344CB8AC3E}">
        <p14:creationId xmlns:p14="http://schemas.microsoft.com/office/powerpoint/2010/main" val="424660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4C14B-04DC-4B42-ACC3-8CA249EDF598}" type="slidenum">
              <a:rPr lang="en-US" smtClean="0"/>
              <a:t>2</a:t>
            </a:fld>
            <a:endParaRPr lang="en-US"/>
          </a:p>
        </p:txBody>
      </p:sp>
    </p:spTree>
    <p:extLst>
      <p:ext uri="{BB962C8B-B14F-4D97-AF65-F5344CB8AC3E}">
        <p14:creationId xmlns:p14="http://schemas.microsoft.com/office/powerpoint/2010/main" val="424325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4/4/2024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92130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4/4/2024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7937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4/4/2024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20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4/4/2024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1426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4/4/2024</a:t>
            </a:fld>
            <a:endParaRPr lang="en-US" dirty="0"/>
          </a:p>
        </p:txBody>
      </p:sp>
    </p:spTree>
    <p:extLst>
      <p:ext uri="{BB962C8B-B14F-4D97-AF65-F5344CB8AC3E}">
        <p14:creationId xmlns:p14="http://schemas.microsoft.com/office/powerpoint/2010/main" val="97487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4/4/2024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8101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4/4/2024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383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4/4/2024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512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4/4/2024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6921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4/4/2024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4460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4/4/2024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146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4/4/2024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35121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detoxkit.org/en/privacy/essentials" TargetMode="External"/><Relationship Id="rId2" Type="http://schemas.openxmlformats.org/officeDocument/2006/relationships/hyperlink" Target="https://cdn.ttc.io/s/datadetoxkit.org/essentials/privacy/English-UK_Data-Detox_Privacy-Essenti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ermsandconditions.gam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uides.libraries.indiana.edu/c.php?g=1325689&amp;p=9757972&amp;preview=ff020c2b73a35e381e0bc716d3b3133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5D379CD-F9C1-DEFB-38F4-A4466F8FE2F2}"/>
              </a:ext>
            </a:extLst>
          </p:cNvPr>
          <p:cNvSpPr>
            <a:spLocks noGrp="1"/>
          </p:cNvSpPr>
          <p:nvPr>
            <p:ph type="ctrTitle"/>
          </p:nvPr>
        </p:nvSpPr>
        <p:spPr>
          <a:xfrm>
            <a:off x="1180531" y="1346268"/>
            <a:ext cx="6007448" cy="3066706"/>
          </a:xfrm>
        </p:spPr>
        <p:txBody>
          <a:bodyPr anchor="b">
            <a:normAutofit fontScale="90000"/>
          </a:bodyPr>
          <a:lstStyle/>
          <a:p>
            <a:r>
              <a:rPr lang="en-US" dirty="0"/>
              <a:t>Digital Privacy in libraries as Digital Literacy</a:t>
            </a:r>
          </a:p>
        </p:txBody>
      </p:sp>
      <p:sp>
        <p:nvSpPr>
          <p:cNvPr id="3" name="Subtitle 2">
            <a:extLst>
              <a:ext uri="{FF2B5EF4-FFF2-40B4-BE49-F238E27FC236}">
                <a16:creationId xmlns:a16="http://schemas.microsoft.com/office/drawing/2014/main" id="{86636EDD-147A-1E60-AEEF-0D1C1467A1E2}"/>
              </a:ext>
            </a:extLst>
          </p:cNvPr>
          <p:cNvSpPr>
            <a:spLocks noGrp="1"/>
          </p:cNvSpPr>
          <p:nvPr>
            <p:ph type="subTitle" idx="1"/>
          </p:nvPr>
        </p:nvSpPr>
        <p:spPr>
          <a:xfrm>
            <a:off x="1201212" y="4412974"/>
            <a:ext cx="4524024" cy="1576188"/>
          </a:xfrm>
        </p:spPr>
        <p:txBody>
          <a:bodyPr anchor="t">
            <a:normAutofit fontScale="70000" lnSpcReduction="20000"/>
          </a:bodyPr>
          <a:lstStyle/>
          <a:p>
            <a:r>
              <a:rPr lang="en-US" dirty="0"/>
              <a:t>James Henry Smith</a:t>
            </a:r>
          </a:p>
          <a:p>
            <a:r>
              <a:rPr lang="en-US" dirty="0"/>
              <a:t>Information Literacy Librarian for Online Learning</a:t>
            </a:r>
          </a:p>
          <a:p>
            <a:r>
              <a:rPr lang="en-US" dirty="0"/>
              <a:t>Indiana University Bloomington</a:t>
            </a:r>
          </a:p>
        </p:txBody>
      </p:sp>
      <p:sp>
        <p:nvSpPr>
          <p:cNvPr id="11" name="Freeform: Shape 10">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Triangular abstract background">
            <a:extLst>
              <a:ext uri="{FF2B5EF4-FFF2-40B4-BE49-F238E27FC236}">
                <a16:creationId xmlns:a16="http://schemas.microsoft.com/office/drawing/2014/main" id="{AA5B0F7B-51FF-6327-C466-ED62674317C3}"/>
              </a:ext>
            </a:extLst>
          </p:cNvPr>
          <p:cNvPicPr>
            <a:picLocks noChangeAspect="1"/>
          </p:cNvPicPr>
          <p:nvPr/>
        </p:nvPicPr>
        <p:blipFill rotWithShape="1">
          <a:blip r:embed="rId2"/>
          <a:srcRect l="22266" r="29028" b="-1"/>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47189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87F3-6AD7-DD06-DA8E-8AC60EA7EE75}"/>
              </a:ext>
            </a:extLst>
          </p:cNvPr>
          <p:cNvSpPr>
            <a:spLocks noGrp="1"/>
          </p:cNvSpPr>
          <p:nvPr>
            <p:ph type="title"/>
          </p:nvPr>
        </p:nvSpPr>
        <p:spPr/>
        <p:txBody>
          <a:bodyPr>
            <a:normAutofit fontScale="90000"/>
          </a:bodyPr>
          <a:lstStyle/>
          <a:p>
            <a:r>
              <a:rPr lang="en-US"/>
              <a:t>“Control Your Smartphone Data”</a:t>
            </a:r>
            <a:br>
              <a:rPr lang="en-US"/>
            </a:br>
            <a:r>
              <a:rPr lang="en-US" sz="2200"/>
              <a:t>James Henry Smith, Indiana University Libraries</a:t>
            </a:r>
            <a:br>
              <a:rPr lang="en-US" sz="2200"/>
            </a:br>
            <a:r>
              <a:rPr lang="en-US" sz="2200"/>
              <a:t>Jack Kovaleski, Monroe County Public Library</a:t>
            </a:r>
            <a:endParaRPr lang="en-US" sz="2200" dirty="0"/>
          </a:p>
        </p:txBody>
      </p:sp>
      <p:graphicFrame>
        <p:nvGraphicFramePr>
          <p:cNvPr id="6" name="Content Placeholder 5">
            <a:extLst>
              <a:ext uri="{FF2B5EF4-FFF2-40B4-BE49-F238E27FC236}">
                <a16:creationId xmlns:a16="http://schemas.microsoft.com/office/drawing/2014/main" id="{23E4F4F4-A495-4E6E-A8A4-7F76855355FC}"/>
              </a:ext>
            </a:extLst>
          </p:cNvPr>
          <p:cNvGraphicFramePr>
            <a:graphicFrameLocks noGrp="1"/>
          </p:cNvGraphicFramePr>
          <p:nvPr>
            <p:ph idx="1"/>
            <p:extLst>
              <p:ext uri="{D42A27DB-BD31-4B8C-83A1-F6EECF244321}">
                <p14:modId xmlns:p14="http://schemas.microsoft.com/office/powerpoint/2010/main" val="2400206717"/>
              </p:ext>
            </p:extLst>
          </p:nvPr>
        </p:nvGraphicFramePr>
        <p:xfrm>
          <a:off x="1920240" y="2213114"/>
          <a:ext cx="3711934" cy="4202666"/>
        </p:xfrm>
        <a:graphic>
          <a:graphicData uri="http://schemas.openxmlformats.org/drawingml/2006/table">
            <a:tbl>
              <a:tblPr/>
              <a:tblGrid>
                <a:gridCol w="803063">
                  <a:extLst>
                    <a:ext uri="{9D8B030D-6E8A-4147-A177-3AD203B41FA5}">
                      <a16:colId xmlns:a16="http://schemas.microsoft.com/office/drawing/2014/main" val="86431265"/>
                    </a:ext>
                  </a:extLst>
                </a:gridCol>
                <a:gridCol w="785217">
                  <a:extLst>
                    <a:ext uri="{9D8B030D-6E8A-4147-A177-3AD203B41FA5}">
                      <a16:colId xmlns:a16="http://schemas.microsoft.com/office/drawing/2014/main" val="2102238160"/>
                    </a:ext>
                  </a:extLst>
                </a:gridCol>
                <a:gridCol w="2123654">
                  <a:extLst>
                    <a:ext uri="{9D8B030D-6E8A-4147-A177-3AD203B41FA5}">
                      <a16:colId xmlns:a16="http://schemas.microsoft.com/office/drawing/2014/main" val="3168609447"/>
                    </a:ext>
                  </a:extLst>
                </a:gridCol>
              </a:tblGrid>
              <a:tr h="170602">
                <a:tc>
                  <a:txBody>
                    <a:bodyPr/>
                    <a:lstStyle/>
                    <a:p>
                      <a:pPr rtl="0" fontAlgn="t">
                        <a:spcBef>
                          <a:spcPts val="0"/>
                        </a:spcBef>
                        <a:spcAft>
                          <a:spcPts val="0"/>
                        </a:spcAft>
                      </a:pPr>
                      <a:r>
                        <a:rPr lang="en-US" sz="600" b="1" i="0" u="none" strike="noStrike">
                          <a:solidFill>
                            <a:srgbClr val="000000"/>
                          </a:solidFill>
                          <a:effectLst/>
                          <a:highlight>
                            <a:srgbClr val="CFE2F3"/>
                          </a:highlight>
                          <a:latin typeface="Arial" panose="020B0604020202020204" pitchFamily="34" charset="0"/>
                        </a:rPr>
                        <a:t>Time</a:t>
                      </a:r>
                      <a:endParaRPr lang="en-US" sz="900">
                        <a:effectLst/>
                        <a:highlight>
                          <a:srgbClr val="CFE2F3"/>
                        </a:highligh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rtl="0" fontAlgn="t">
                        <a:spcBef>
                          <a:spcPts val="0"/>
                        </a:spcBef>
                        <a:spcAft>
                          <a:spcPts val="0"/>
                        </a:spcAft>
                      </a:pPr>
                      <a:r>
                        <a:rPr lang="en-US" sz="600" b="1" i="0" u="none" strike="noStrike">
                          <a:solidFill>
                            <a:srgbClr val="000000"/>
                          </a:solidFill>
                          <a:effectLst/>
                          <a:highlight>
                            <a:srgbClr val="CFE2F3"/>
                          </a:highlight>
                          <a:latin typeface="Arial" panose="020B0604020202020204" pitchFamily="34" charset="0"/>
                        </a:rPr>
                        <a:t>Agenda</a:t>
                      </a:r>
                      <a:endParaRPr lang="en-US" sz="900">
                        <a:effectLst/>
                        <a:highlight>
                          <a:srgbClr val="CFE2F3"/>
                        </a:highligh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rtl="0" fontAlgn="t">
                        <a:spcBef>
                          <a:spcPts val="0"/>
                        </a:spcBef>
                        <a:spcAft>
                          <a:spcPts val="0"/>
                        </a:spcAft>
                      </a:pPr>
                      <a:r>
                        <a:rPr lang="en-US" sz="600" b="1" i="0" u="none" strike="noStrike">
                          <a:solidFill>
                            <a:srgbClr val="000000"/>
                          </a:solidFill>
                          <a:effectLst/>
                          <a:highlight>
                            <a:srgbClr val="CFE2F3"/>
                          </a:highlight>
                          <a:latin typeface="Arial" panose="020B0604020202020204" pitchFamily="34" charset="0"/>
                        </a:rPr>
                        <a:t>Description</a:t>
                      </a:r>
                      <a:endParaRPr lang="en-US" sz="900">
                        <a:effectLst/>
                        <a:highlight>
                          <a:srgbClr val="CFE2F3"/>
                        </a:highligh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884339437"/>
                  </a:ext>
                </a:extLst>
              </a:tr>
              <a:tr h="382570">
                <a:tc>
                  <a:txBody>
                    <a:bodyPr/>
                    <a:lstStyle/>
                    <a:p>
                      <a:pPr fontAlgn="t"/>
                      <a:br>
                        <a:rPr lang="en-US" sz="900">
                          <a:effectLst/>
                          <a:highlight>
                            <a:srgbClr val="CFE2F3"/>
                          </a:highlight>
                        </a:rPr>
                      </a:br>
                      <a:endParaRPr lang="en-US" sz="900">
                        <a:effectLst/>
                        <a:highlight>
                          <a:srgbClr val="CFE2F3"/>
                        </a:highligh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fontAlgn="t"/>
                      <a:br>
                        <a:rPr lang="en-US" sz="900">
                          <a:effectLst/>
                          <a:highlight>
                            <a:srgbClr val="CFE2F3"/>
                          </a:highlight>
                        </a:rPr>
                      </a:br>
                      <a:endParaRPr lang="en-US" sz="900">
                        <a:effectLst/>
                        <a:highlight>
                          <a:srgbClr val="CFE2F3"/>
                        </a:highligh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fontAlgn="t"/>
                      <a:br>
                        <a:rPr lang="en-US" sz="900">
                          <a:effectLst/>
                          <a:highlight>
                            <a:srgbClr val="CFE2F3"/>
                          </a:highlight>
                        </a:rPr>
                      </a:br>
                      <a:endParaRPr lang="en-US" sz="900">
                        <a:effectLst/>
                        <a:highlight>
                          <a:srgbClr val="CFE2F3"/>
                        </a:highligh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2012069356"/>
                  </a:ext>
                </a:extLst>
              </a:tr>
              <a:tr h="269292">
                <a:tc>
                  <a:txBody>
                    <a:bodyPr/>
                    <a:lstStyle/>
                    <a:p>
                      <a:pPr rtl="0" fontAlgn="t">
                        <a:spcBef>
                          <a:spcPts val="0"/>
                        </a:spcBef>
                        <a:spcAft>
                          <a:spcPts val="0"/>
                        </a:spcAft>
                      </a:pPr>
                      <a:r>
                        <a:rPr lang="en-US" sz="600" b="1" i="0" u="none" strike="noStrike">
                          <a:solidFill>
                            <a:srgbClr val="000000"/>
                          </a:solidFill>
                          <a:effectLst/>
                          <a:latin typeface="Arial" panose="020B0604020202020204" pitchFamily="34" charset="0"/>
                        </a:rPr>
                        <a:t>(5 min)</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a:solidFill>
                            <a:srgbClr val="000000"/>
                          </a:solidFill>
                          <a:effectLst/>
                          <a:latin typeface="Arial" panose="020B0604020202020204" pitchFamily="34" charset="0"/>
                        </a:rPr>
                        <a:t>Welcome!</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600" b="0" i="0" u="none" strike="noStrike">
                          <a:solidFill>
                            <a:srgbClr val="000000"/>
                          </a:solidFill>
                          <a:effectLst/>
                          <a:latin typeface="Arial" panose="020B0604020202020204" pitchFamily="34" charset="0"/>
                        </a:rPr>
                        <a:t>Welcome, Introductions, and About the Workshop including roadmap/outline of program</a:t>
                      </a: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5141190"/>
                  </a:ext>
                </a:extLst>
              </a:tr>
              <a:tr h="822673">
                <a:tc>
                  <a:txBody>
                    <a:bodyPr/>
                    <a:lstStyle/>
                    <a:p>
                      <a:pPr rtl="0" fontAlgn="t">
                        <a:spcBef>
                          <a:spcPts val="0"/>
                        </a:spcBef>
                        <a:spcAft>
                          <a:spcPts val="0"/>
                        </a:spcAft>
                      </a:pPr>
                      <a:r>
                        <a:rPr lang="en-US" sz="600" b="1" i="0" u="none" strike="noStrike">
                          <a:solidFill>
                            <a:srgbClr val="000000"/>
                          </a:solidFill>
                          <a:effectLst/>
                          <a:latin typeface="Arial" panose="020B0604020202020204" pitchFamily="34" charset="0"/>
                        </a:rPr>
                        <a:t>(10 min)</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a:solidFill>
                            <a:srgbClr val="000000"/>
                          </a:solidFill>
                          <a:effectLst/>
                          <a:latin typeface="Arial" panose="020B0604020202020204" pitchFamily="34" charset="0"/>
                        </a:rPr>
                        <a:t>Opening activity </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dirty="0">
                          <a:solidFill>
                            <a:srgbClr val="000000"/>
                          </a:solidFill>
                          <a:effectLst/>
                          <a:latin typeface="Arial" panose="020B0604020202020204" pitchFamily="34" charset="0"/>
                        </a:rPr>
                        <a:t>Ice Breaker activity: When is privacy important to you? What measures do you take to ensure your privacy? How do you protect others' privacy?</a:t>
                      </a:r>
                      <a:endParaRPr lang="en-US" sz="900" dirty="0">
                        <a:effectLst/>
                      </a:endParaRPr>
                    </a:p>
                    <a:p>
                      <a:pPr fontAlgn="t"/>
                      <a:br>
                        <a:rPr lang="en-US" sz="900" dirty="0">
                          <a:effectLst/>
                        </a:rPr>
                      </a:br>
                      <a:br>
                        <a:rPr lang="en-US" sz="900" dirty="0">
                          <a:effectLst/>
                        </a:rPr>
                      </a:br>
                      <a:endParaRPr lang="en-US" sz="900" dirty="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940819"/>
                  </a:ext>
                </a:extLst>
              </a:tr>
              <a:tr h="1650961">
                <a:tc>
                  <a:txBody>
                    <a:bodyPr/>
                    <a:lstStyle/>
                    <a:p>
                      <a:pPr rtl="0" fontAlgn="t">
                        <a:spcBef>
                          <a:spcPts val="0"/>
                        </a:spcBef>
                        <a:spcAft>
                          <a:spcPts val="0"/>
                        </a:spcAft>
                      </a:pPr>
                      <a:r>
                        <a:rPr lang="en-US" sz="600" b="1" i="0" u="none" strike="noStrike">
                          <a:solidFill>
                            <a:srgbClr val="000000"/>
                          </a:solidFill>
                          <a:effectLst/>
                          <a:latin typeface="Arial" panose="020B0604020202020204" pitchFamily="34" charset="0"/>
                        </a:rPr>
                        <a:t>(20-25 minutes)</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a:solidFill>
                            <a:srgbClr val="000000"/>
                          </a:solidFill>
                          <a:effectLst/>
                          <a:latin typeface="Arial" panose="020B0604020202020204" pitchFamily="34" charset="0"/>
                        </a:rPr>
                        <a:t>Presentation and App Audit</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dirty="0">
                          <a:solidFill>
                            <a:srgbClr val="000000"/>
                          </a:solidFill>
                          <a:effectLst/>
                          <a:latin typeface="Arial" panose="020B0604020202020204" pitchFamily="34" charset="0"/>
                        </a:rPr>
                        <a:t>Introduction to Digital Privacy and program outline</a:t>
                      </a:r>
                      <a:endParaRPr lang="en-US" sz="900" dirty="0">
                        <a:effectLst/>
                      </a:endParaRPr>
                    </a:p>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What is digital privacy? Why is it important?</a:t>
                      </a:r>
                    </a:p>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What are digital breadcrumbs? How are they created?</a:t>
                      </a:r>
                    </a:p>
                    <a:p>
                      <a:pPr rtl="0" fontAlgn="t">
                        <a:spcBef>
                          <a:spcPts val="0"/>
                        </a:spcBef>
                        <a:spcAft>
                          <a:spcPts val="0"/>
                        </a:spcAft>
                      </a:pPr>
                      <a:br>
                        <a:rPr lang="en-US" sz="900" dirty="0">
                          <a:effectLst/>
                        </a:rPr>
                      </a:br>
                      <a:r>
                        <a:rPr lang="en-US" sz="600" b="0" i="0" u="none" strike="noStrike" dirty="0">
                          <a:solidFill>
                            <a:srgbClr val="000000"/>
                          </a:solidFill>
                          <a:effectLst/>
                          <a:latin typeface="Arial" panose="020B0604020202020204" pitchFamily="34" charset="0"/>
                        </a:rPr>
                        <a:t>Control Your Smartphone Data </a:t>
                      </a:r>
                      <a:r>
                        <a:rPr lang="en-US" sz="600" b="0" i="0" u="sng" strike="noStrike" dirty="0">
                          <a:solidFill>
                            <a:srgbClr val="1155CC"/>
                          </a:solidFill>
                          <a:effectLst/>
                          <a:latin typeface="Arial" panose="020B0604020202020204" pitchFamily="34" charset="0"/>
                          <a:hlinkClick r:id="rId2"/>
                        </a:rPr>
                        <a:t>handout</a:t>
                      </a:r>
                      <a:r>
                        <a:rPr lang="en-US" sz="600" b="0" i="0" u="none" strike="noStrike" dirty="0">
                          <a:solidFill>
                            <a:srgbClr val="000000"/>
                          </a:solidFill>
                          <a:effectLst/>
                          <a:latin typeface="Arial" panose="020B0604020202020204" pitchFamily="34" charset="0"/>
                        </a:rPr>
                        <a:t> and walkthrough</a:t>
                      </a:r>
                      <a:endParaRPr lang="en-US" sz="900" dirty="0">
                        <a:effectLst/>
                      </a:endParaRPr>
                    </a:p>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What data is being collected by the apps you use?</a:t>
                      </a:r>
                    </a:p>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What are practical steps you can take to control your phone’s data footprint?</a:t>
                      </a:r>
                    </a:p>
                    <a:p>
                      <a:pPr rtl="0" fontAlgn="t">
                        <a:spcBef>
                          <a:spcPts val="0"/>
                        </a:spcBef>
                        <a:spcAft>
                          <a:spcPts val="0"/>
                        </a:spcAft>
                      </a:pPr>
                      <a:br>
                        <a:rPr lang="en-US" sz="900" dirty="0">
                          <a:effectLst/>
                        </a:rPr>
                      </a:br>
                      <a:r>
                        <a:rPr lang="en-US" sz="600" b="0" i="0" u="none" strike="noStrike" dirty="0">
                          <a:solidFill>
                            <a:srgbClr val="000000"/>
                          </a:solidFill>
                          <a:effectLst/>
                          <a:latin typeface="Arial" panose="020B0604020202020204" pitchFamily="34" charset="0"/>
                        </a:rPr>
                        <a:t>Activity:</a:t>
                      </a:r>
                      <a:endParaRPr lang="en-US" sz="900" dirty="0">
                        <a:effectLst/>
                      </a:endParaRPr>
                    </a:p>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Clear Location Footprints</a:t>
                      </a:r>
                    </a:p>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Tidy Up Your Apps</a:t>
                      </a: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009950"/>
                  </a:ext>
                </a:extLst>
              </a:tr>
              <a:tr h="170602">
                <a:tc>
                  <a:txBody>
                    <a:bodyPr/>
                    <a:lstStyle/>
                    <a:p>
                      <a:pPr rtl="0" fontAlgn="t">
                        <a:spcBef>
                          <a:spcPts val="0"/>
                        </a:spcBef>
                        <a:spcAft>
                          <a:spcPts val="0"/>
                        </a:spcAft>
                      </a:pPr>
                      <a:r>
                        <a:rPr lang="en-US" sz="600" b="1" i="0" u="none" strike="noStrike">
                          <a:solidFill>
                            <a:srgbClr val="000000"/>
                          </a:solidFill>
                          <a:effectLst/>
                          <a:latin typeface="Arial" panose="020B0604020202020204" pitchFamily="34" charset="0"/>
                        </a:rPr>
                        <a:t>(10-15 min)</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a:solidFill>
                            <a:srgbClr val="000000"/>
                          </a:solidFill>
                          <a:effectLst/>
                          <a:latin typeface="Arial" panose="020B0604020202020204" pitchFamily="34" charset="0"/>
                        </a:rPr>
                        <a:t>Q&amp;A</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600" b="0" i="0" u="none" strike="noStrike">
                          <a:solidFill>
                            <a:srgbClr val="000000"/>
                          </a:solidFill>
                          <a:effectLst/>
                          <a:latin typeface="Arial" panose="020B0604020202020204" pitchFamily="34" charset="0"/>
                        </a:rPr>
                        <a:t>Participant Q&amp;A and follow up discussion</a:t>
                      </a: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554525"/>
                  </a:ext>
                </a:extLst>
              </a:tr>
              <a:tr h="466674">
                <a:tc>
                  <a:txBody>
                    <a:bodyPr/>
                    <a:lstStyle/>
                    <a:p>
                      <a:pPr rtl="0" fontAlgn="t">
                        <a:spcBef>
                          <a:spcPts val="0"/>
                        </a:spcBef>
                        <a:spcAft>
                          <a:spcPts val="0"/>
                        </a:spcAft>
                      </a:pPr>
                      <a:r>
                        <a:rPr lang="en-US" sz="600" b="1" i="0" u="none" strike="noStrike">
                          <a:solidFill>
                            <a:srgbClr val="000000"/>
                          </a:solidFill>
                          <a:effectLst/>
                          <a:latin typeface="Arial" panose="020B0604020202020204" pitchFamily="34" charset="0"/>
                        </a:rPr>
                        <a:t>(5 min)</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a:solidFill>
                            <a:srgbClr val="000000"/>
                          </a:solidFill>
                          <a:effectLst/>
                          <a:latin typeface="Arial" panose="020B0604020202020204" pitchFamily="34" charset="0"/>
                        </a:rPr>
                        <a:t>Resources for further Learning and Collaboration</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600" b="0" i="0" u="none" strike="noStrike">
                          <a:solidFill>
                            <a:srgbClr val="000000"/>
                          </a:solidFill>
                          <a:effectLst/>
                          <a:latin typeface="Arial" panose="020B0604020202020204" pitchFamily="34" charset="0"/>
                        </a:rPr>
                        <a:t>MCPL Resource Page</a:t>
                      </a:r>
                    </a:p>
                    <a:p>
                      <a:pPr rtl="0" fontAlgn="base">
                        <a:spcBef>
                          <a:spcPts val="0"/>
                        </a:spcBef>
                        <a:spcAft>
                          <a:spcPts val="0"/>
                        </a:spcAft>
                        <a:buFont typeface="Arial" panose="020B0604020202020204" pitchFamily="34" charset="0"/>
                        <a:buChar char="•"/>
                      </a:pPr>
                      <a:r>
                        <a:rPr lang="en-US" sz="600" b="0" i="0" u="none" strike="noStrike">
                          <a:solidFill>
                            <a:srgbClr val="000000"/>
                          </a:solidFill>
                          <a:effectLst/>
                          <a:latin typeface="Arial" panose="020B0604020202020204" pitchFamily="34" charset="0"/>
                        </a:rPr>
                        <a:t>Fill out a program survey</a:t>
                      </a: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518000"/>
                  </a:ext>
                </a:extLst>
              </a:tr>
              <a:tr h="269292">
                <a:tc>
                  <a:txBody>
                    <a:bodyPr/>
                    <a:lstStyle/>
                    <a:p>
                      <a:pPr rtl="0" fontAlgn="t">
                        <a:spcBef>
                          <a:spcPts val="0"/>
                        </a:spcBef>
                        <a:spcAft>
                          <a:spcPts val="0"/>
                        </a:spcAft>
                      </a:pPr>
                      <a:r>
                        <a:rPr lang="en-US" sz="600" b="1" i="0" u="none" strike="noStrike">
                          <a:solidFill>
                            <a:srgbClr val="000000"/>
                          </a:solidFill>
                          <a:effectLst/>
                          <a:latin typeface="Arial" panose="020B0604020202020204" pitchFamily="34" charset="0"/>
                        </a:rPr>
                        <a:t>(5 min)</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600" b="0" i="0" u="none" strike="noStrike">
                          <a:solidFill>
                            <a:srgbClr val="000000"/>
                          </a:solidFill>
                          <a:effectLst/>
                          <a:latin typeface="Arial" panose="020B0604020202020204" pitchFamily="34" charset="0"/>
                        </a:rPr>
                        <a:t>Closing + Thank you!</a:t>
                      </a:r>
                      <a:endParaRPr lang="en-US" sz="900">
                        <a:effectLst/>
                      </a:endParaRP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base">
                        <a:spcBef>
                          <a:spcPts val="0"/>
                        </a:spcBef>
                        <a:spcAft>
                          <a:spcPts val="0"/>
                        </a:spcAft>
                        <a:buFont typeface="Arial" panose="020B0604020202020204" pitchFamily="34" charset="0"/>
                        <a:buChar char="•"/>
                      </a:pPr>
                      <a:r>
                        <a:rPr lang="en-US" sz="600" b="0" i="0" u="none" strike="noStrike" dirty="0">
                          <a:solidFill>
                            <a:srgbClr val="000000"/>
                          </a:solidFill>
                          <a:effectLst/>
                          <a:latin typeface="Arial" panose="020B0604020202020204" pitchFamily="34" charset="0"/>
                        </a:rPr>
                        <a:t>Thank you!</a:t>
                      </a:r>
                    </a:p>
                  </a:txBody>
                  <a:tcPr marL="33314" marR="33314" marT="33314" marB="33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459793"/>
                  </a:ext>
                </a:extLst>
              </a:tr>
            </a:tbl>
          </a:graphicData>
        </a:graphic>
      </p:graphicFrame>
      <p:sp>
        <p:nvSpPr>
          <p:cNvPr id="7" name="TextBox 6">
            <a:extLst>
              <a:ext uri="{FF2B5EF4-FFF2-40B4-BE49-F238E27FC236}">
                <a16:creationId xmlns:a16="http://schemas.microsoft.com/office/drawing/2014/main" id="{442E3D91-9F35-F7EE-1F2F-0AAFAAFCDE82}"/>
              </a:ext>
            </a:extLst>
          </p:cNvPr>
          <p:cNvSpPr txBox="1"/>
          <p:nvPr/>
        </p:nvSpPr>
        <p:spPr>
          <a:xfrm>
            <a:off x="6440557" y="2491409"/>
            <a:ext cx="4250254" cy="3693319"/>
          </a:xfrm>
          <a:prstGeom prst="rect">
            <a:avLst/>
          </a:prstGeom>
          <a:noFill/>
        </p:spPr>
        <p:txBody>
          <a:bodyPr wrap="square" rtlCol="0">
            <a:spAutoFit/>
          </a:bodyPr>
          <a:lstStyle/>
          <a:p>
            <a:r>
              <a:rPr lang="en-US" dirty="0"/>
              <a:t>Largely based off of the Privacy Section of the Data Detox Kit, using activities 2 and 3 from the </a:t>
            </a:r>
            <a:r>
              <a:rPr lang="en-US" dirty="0">
                <a:hlinkClick r:id="rId3"/>
              </a:rPr>
              <a:t>Control your smartphone data to increase your online privacy</a:t>
            </a:r>
            <a:r>
              <a:rPr lang="en-US" dirty="0"/>
              <a:t> handout</a:t>
            </a:r>
          </a:p>
          <a:p>
            <a:endParaRPr lang="en-US" dirty="0"/>
          </a:p>
          <a:p>
            <a:r>
              <a:rPr lang="en-US" dirty="0"/>
              <a:t>The Data Detox Kit has several workshop outlines to use as well as handouts like the one used in this.</a:t>
            </a:r>
          </a:p>
          <a:p>
            <a:endParaRPr lang="en-US" dirty="0"/>
          </a:p>
          <a:p>
            <a:r>
              <a:rPr lang="en-US" dirty="0"/>
              <a:t>Published under a CC-BY-NC-ND license, so the handouts can be used as is.</a:t>
            </a:r>
          </a:p>
        </p:txBody>
      </p:sp>
    </p:spTree>
    <p:extLst>
      <p:ext uri="{BB962C8B-B14F-4D97-AF65-F5344CB8AC3E}">
        <p14:creationId xmlns:p14="http://schemas.microsoft.com/office/powerpoint/2010/main" val="334095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1D79-9688-0F9D-2198-4CAA16D14600}"/>
              </a:ext>
            </a:extLst>
          </p:cNvPr>
          <p:cNvSpPr>
            <a:spLocks noGrp="1"/>
          </p:cNvSpPr>
          <p:nvPr>
            <p:ph type="title"/>
          </p:nvPr>
        </p:nvSpPr>
        <p:spPr/>
        <p:txBody>
          <a:bodyPr/>
          <a:lstStyle/>
          <a:p>
            <a:r>
              <a:rPr lang="en-US" dirty="0"/>
              <a:t>Digital Privacy in Academic Libraries</a:t>
            </a:r>
          </a:p>
        </p:txBody>
      </p:sp>
      <p:sp>
        <p:nvSpPr>
          <p:cNvPr id="3" name="Text Placeholder 2">
            <a:extLst>
              <a:ext uri="{FF2B5EF4-FFF2-40B4-BE49-F238E27FC236}">
                <a16:creationId xmlns:a16="http://schemas.microsoft.com/office/drawing/2014/main" id="{95B61363-8BB5-76B2-B461-13861527D830}"/>
              </a:ext>
            </a:extLst>
          </p:cNvPr>
          <p:cNvSpPr>
            <a:spLocks noGrp="1"/>
          </p:cNvSpPr>
          <p:nvPr>
            <p:ph type="body" idx="1"/>
          </p:nvPr>
        </p:nvSpPr>
        <p:spPr/>
        <p:txBody>
          <a:bodyPr>
            <a:normAutofit fontScale="85000" lnSpcReduction="10000"/>
          </a:bodyPr>
          <a:lstStyle/>
          <a:p>
            <a:r>
              <a:rPr lang="en-US" dirty="0"/>
              <a:t>Same messaging to a different audience</a:t>
            </a:r>
          </a:p>
        </p:txBody>
      </p:sp>
    </p:spTree>
    <p:extLst>
      <p:ext uri="{BB962C8B-B14F-4D97-AF65-F5344CB8AC3E}">
        <p14:creationId xmlns:p14="http://schemas.microsoft.com/office/powerpoint/2010/main" val="107129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poster with white text&#10;&#10;Description automatically generated">
            <a:extLst>
              <a:ext uri="{FF2B5EF4-FFF2-40B4-BE49-F238E27FC236}">
                <a16:creationId xmlns:a16="http://schemas.microsoft.com/office/drawing/2014/main" id="{01C6640F-FC8D-47D2-2004-48399B42A7BF}"/>
              </a:ext>
            </a:extLst>
          </p:cNvPr>
          <p:cNvPicPr>
            <a:picLocks noGrp="1" noChangeAspect="1"/>
          </p:cNvPicPr>
          <p:nvPr>
            <p:ph idx="1"/>
          </p:nvPr>
        </p:nvPicPr>
        <p:blipFill>
          <a:blip r:embed="rId2"/>
          <a:stretch>
            <a:fillRect/>
          </a:stretch>
        </p:blipFill>
        <p:spPr>
          <a:xfrm>
            <a:off x="503251" y="142129"/>
            <a:ext cx="6533653" cy="3675179"/>
          </a:xfrm>
          <a:prstGeom prst="rect">
            <a:avLst/>
          </a:prstGeom>
        </p:spPr>
      </p:pic>
      <p:pic>
        <p:nvPicPr>
          <p:cNvPr id="3074" name="Picture 2" descr="Categories of Personal Information v7-2023 A4_Bleed-1">
            <a:extLst>
              <a:ext uri="{FF2B5EF4-FFF2-40B4-BE49-F238E27FC236}">
                <a16:creationId xmlns:a16="http://schemas.microsoft.com/office/drawing/2014/main" id="{A9F0E00F-BBF6-F6EA-9020-5D36CE6B5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470" y="142129"/>
            <a:ext cx="4588527" cy="6435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209415-C8DC-5674-AB31-890E13D4D52A}"/>
              </a:ext>
            </a:extLst>
          </p:cNvPr>
          <p:cNvSpPr txBox="1"/>
          <p:nvPr/>
        </p:nvSpPr>
        <p:spPr>
          <a:xfrm>
            <a:off x="556425" y="4692811"/>
            <a:ext cx="6427304" cy="1477328"/>
          </a:xfrm>
          <a:prstGeom prst="rect">
            <a:avLst/>
          </a:prstGeom>
          <a:noFill/>
        </p:spPr>
        <p:txBody>
          <a:bodyPr wrap="square" rtlCol="0">
            <a:spAutoFit/>
          </a:bodyPr>
          <a:lstStyle/>
          <a:p>
            <a:r>
              <a:rPr lang="en-US" dirty="0"/>
              <a:t>Session outline:</a:t>
            </a:r>
          </a:p>
          <a:p>
            <a:pPr marL="285750" indent="-285750">
              <a:buFont typeface="Arial" panose="020B0604020202020204" pitchFamily="34" charset="0"/>
              <a:buChar char="•"/>
            </a:pPr>
            <a:r>
              <a:rPr lang="en-US" dirty="0"/>
              <a:t>Terms and conditions game</a:t>
            </a:r>
          </a:p>
          <a:p>
            <a:pPr marL="285750" indent="-285750">
              <a:buFont typeface="Arial" panose="020B0604020202020204" pitchFamily="34" charset="0"/>
              <a:buChar char="•"/>
            </a:pPr>
            <a:r>
              <a:rPr lang="en-US" dirty="0"/>
              <a:t>Categories of personal information</a:t>
            </a:r>
          </a:p>
          <a:p>
            <a:pPr marL="742950" lvl="1" indent="-285750">
              <a:buFont typeface="Arial" panose="020B0604020202020204" pitchFamily="34" charset="0"/>
              <a:buChar char="•"/>
            </a:pPr>
            <a:r>
              <a:rPr lang="en-US" dirty="0"/>
              <a:t>Where does privacy matter to you?</a:t>
            </a:r>
          </a:p>
          <a:p>
            <a:pPr marL="285750" indent="-285750">
              <a:buFont typeface="Arial" panose="020B0604020202020204" pitchFamily="34" charset="0"/>
              <a:buChar char="•"/>
            </a:pPr>
            <a:r>
              <a:rPr lang="en-US" dirty="0"/>
              <a:t>App audit and change privacy settings</a:t>
            </a:r>
          </a:p>
        </p:txBody>
      </p:sp>
      <p:sp>
        <p:nvSpPr>
          <p:cNvPr id="2" name="TextBox 1">
            <a:extLst>
              <a:ext uri="{FF2B5EF4-FFF2-40B4-BE49-F238E27FC236}">
                <a16:creationId xmlns:a16="http://schemas.microsoft.com/office/drawing/2014/main" id="{D1AAFC8E-499C-AD58-5357-8CB3748572E0}"/>
              </a:ext>
            </a:extLst>
          </p:cNvPr>
          <p:cNvSpPr txBox="1"/>
          <p:nvPr/>
        </p:nvSpPr>
        <p:spPr>
          <a:xfrm>
            <a:off x="556425" y="3987209"/>
            <a:ext cx="6322840" cy="646331"/>
          </a:xfrm>
          <a:prstGeom prst="rect">
            <a:avLst/>
          </a:prstGeom>
          <a:noFill/>
        </p:spPr>
        <p:txBody>
          <a:bodyPr wrap="square" rtlCol="0">
            <a:spAutoFit/>
          </a:bodyPr>
          <a:lstStyle/>
          <a:p>
            <a:r>
              <a:rPr lang="en-US" dirty="0" err="1"/>
              <a:t>Ece</a:t>
            </a:r>
            <a:r>
              <a:rPr lang="en-US" dirty="0"/>
              <a:t> </a:t>
            </a:r>
            <a:r>
              <a:rPr lang="en-US" dirty="0" err="1"/>
              <a:t>Gumusel</a:t>
            </a:r>
            <a:r>
              <a:rPr lang="en-US" dirty="0"/>
              <a:t>, Privacy Analyst at UIUC and PhD Candidate in Information Science IUB</a:t>
            </a:r>
          </a:p>
        </p:txBody>
      </p:sp>
    </p:spTree>
    <p:extLst>
      <p:ext uri="{BB962C8B-B14F-4D97-AF65-F5344CB8AC3E}">
        <p14:creationId xmlns:p14="http://schemas.microsoft.com/office/powerpoint/2010/main" val="407245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539E-FA80-805A-A5EB-1F8908C7233E}"/>
              </a:ext>
            </a:extLst>
          </p:cNvPr>
          <p:cNvSpPr>
            <a:spLocks noGrp="1"/>
          </p:cNvSpPr>
          <p:nvPr>
            <p:ph type="title"/>
          </p:nvPr>
        </p:nvSpPr>
        <p:spPr/>
        <p:txBody>
          <a:bodyPr/>
          <a:lstStyle/>
          <a:p>
            <a:r>
              <a:rPr lang="en-US" dirty="0"/>
              <a:t>Future Directions</a:t>
            </a:r>
          </a:p>
        </p:txBody>
      </p:sp>
      <p:sp>
        <p:nvSpPr>
          <p:cNvPr id="3" name="Text Placeholder 2">
            <a:extLst>
              <a:ext uri="{FF2B5EF4-FFF2-40B4-BE49-F238E27FC236}">
                <a16:creationId xmlns:a16="http://schemas.microsoft.com/office/drawing/2014/main" id="{EFD8DA25-B781-5615-73CA-8B6C8F989C2E}"/>
              </a:ext>
            </a:extLst>
          </p:cNvPr>
          <p:cNvSpPr>
            <a:spLocks noGrp="1"/>
          </p:cNvSpPr>
          <p:nvPr>
            <p:ph type="body" idx="1"/>
          </p:nvPr>
        </p:nvSpPr>
        <p:spPr/>
        <p:txBody>
          <a:bodyPr>
            <a:normAutofit fontScale="85000" lnSpcReduction="10000"/>
          </a:bodyPr>
          <a:lstStyle/>
          <a:p>
            <a:r>
              <a:rPr lang="en-US" dirty="0"/>
              <a:t>Why and how to continue this work</a:t>
            </a:r>
          </a:p>
        </p:txBody>
      </p:sp>
    </p:spTree>
    <p:extLst>
      <p:ext uri="{BB962C8B-B14F-4D97-AF65-F5344CB8AC3E}">
        <p14:creationId xmlns:p14="http://schemas.microsoft.com/office/powerpoint/2010/main" val="411816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E37D-19BD-A5FD-6224-249A0B091D61}"/>
              </a:ext>
            </a:extLst>
          </p:cNvPr>
          <p:cNvSpPr>
            <a:spLocks noGrp="1"/>
          </p:cNvSpPr>
          <p:nvPr>
            <p:ph type="title"/>
          </p:nvPr>
        </p:nvSpPr>
        <p:spPr/>
        <p:txBody>
          <a:bodyPr>
            <a:normAutofit fontScale="90000"/>
          </a:bodyPr>
          <a:lstStyle/>
          <a:p>
            <a:r>
              <a:rPr lang="en-US" dirty="0"/>
              <a:t>Knowledge is Power, Privacy is Power</a:t>
            </a:r>
          </a:p>
        </p:txBody>
      </p:sp>
      <p:sp>
        <p:nvSpPr>
          <p:cNvPr id="3" name="Content Placeholder 2">
            <a:extLst>
              <a:ext uri="{FF2B5EF4-FFF2-40B4-BE49-F238E27FC236}">
                <a16:creationId xmlns:a16="http://schemas.microsoft.com/office/drawing/2014/main" id="{269B098E-31F1-E6F0-3129-EEA793DC19FC}"/>
              </a:ext>
            </a:extLst>
          </p:cNvPr>
          <p:cNvSpPr>
            <a:spLocks noGrp="1"/>
          </p:cNvSpPr>
          <p:nvPr>
            <p:ph idx="1"/>
          </p:nvPr>
        </p:nvSpPr>
        <p:spPr/>
        <p:txBody>
          <a:bodyPr/>
          <a:lstStyle/>
          <a:p>
            <a:r>
              <a:rPr lang="en-US" dirty="0"/>
              <a:t>Three ways to do this at your library:</a:t>
            </a:r>
          </a:p>
          <a:p>
            <a:endParaRPr lang="en-US" dirty="0"/>
          </a:p>
          <a:p>
            <a:pPr marL="285750" indent="-285750">
              <a:buFont typeface="Arial" panose="020B0604020202020204" pitchFamily="34" charset="0"/>
              <a:buChar char="•"/>
            </a:pPr>
            <a:r>
              <a:rPr lang="en-US" dirty="0"/>
              <a:t>Passive programming</a:t>
            </a:r>
          </a:p>
          <a:p>
            <a:pPr marL="285750" indent="-285750">
              <a:buFont typeface="Arial" panose="020B0604020202020204" pitchFamily="34" charset="0"/>
              <a:buChar char="•"/>
            </a:pPr>
            <a:r>
              <a:rPr lang="en-US" dirty="0"/>
              <a:t>Active workshops</a:t>
            </a:r>
          </a:p>
          <a:p>
            <a:pPr marL="285750" indent="-285750">
              <a:buFont typeface="Arial" panose="020B0604020202020204" pitchFamily="34" charset="0"/>
              <a:buChar char="•"/>
            </a:pPr>
            <a:r>
              <a:rPr lang="en-US" dirty="0"/>
              <a:t>1:1 interactions</a:t>
            </a:r>
          </a:p>
        </p:txBody>
      </p:sp>
    </p:spTree>
    <p:extLst>
      <p:ext uri="{BB962C8B-B14F-4D97-AF65-F5344CB8AC3E}">
        <p14:creationId xmlns:p14="http://schemas.microsoft.com/office/powerpoint/2010/main" val="290878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CD31A5-080F-D7AC-7EC5-D21E44DEBA7C}"/>
              </a:ext>
            </a:extLst>
          </p:cNvPr>
          <p:cNvSpPr>
            <a:spLocks noGrp="1"/>
          </p:cNvSpPr>
          <p:nvPr>
            <p:ph type="title"/>
          </p:nvPr>
        </p:nvSpPr>
        <p:spPr>
          <a:xfrm>
            <a:off x="1518860" y="442913"/>
            <a:ext cx="7820569" cy="1344612"/>
          </a:xfrm>
        </p:spPr>
        <p:txBody>
          <a:bodyPr anchor="b">
            <a:normAutofit/>
          </a:bodyPr>
          <a:lstStyle/>
          <a:p>
            <a:r>
              <a:rPr lang="en-US" sz="6000" dirty="0"/>
              <a:t>Thank you!</a:t>
            </a:r>
          </a:p>
        </p:txBody>
      </p:sp>
      <p:sp>
        <p:nvSpPr>
          <p:cNvPr id="13" name="Freeform: Shape 1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DAC7388D-3DE7-4765-B1A2-9719FEBD2EC7}"/>
              </a:ext>
            </a:extLst>
          </p:cNvPr>
          <p:cNvGraphicFramePr>
            <a:graphicFrameLocks noGrp="1"/>
          </p:cNvGraphicFramePr>
          <p:nvPr>
            <p:ph idx="1"/>
            <p:extLst>
              <p:ext uri="{D42A27DB-BD31-4B8C-83A1-F6EECF244321}">
                <p14:modId xmlns:p14="http://schemas.microsoft.com/office/powerpoint/2010/main" val="3007350296"/>
              </p:ext>
            </p:extLst>
          </p:nvPr>
        </p:nvGraphicFramePr>
        <p:xfrm>
          <a:off x="914400" y="1685925"/>
          <a:ext cx="10201275" cy="440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2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3" name="Freeform: Shape 1032">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5" name="Freeform: Shape 1034">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AC4CE3C4-3600-4353-9FE1-B32D06BE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AA155E3-9CF8-AA13-02F1-F15F53A50455}"/>
              </a:ext>
            </a:extLst>
          </p:cNvPr>
          <p:cNvSpPr>
            <a:spLocks noGrp="1"/>
          </p:cNvSpPr>
          <p:nvPr>
            <p:ph type="title"/>
          </p:nvPr>
        </p:nvSpPr>
        <p:spPr>
          <a:xfrm>
            <a:off x="992518" y="442913"/>
            <a:ext cx="6280247" cy="1639888"/>
          </a:xfrm>
        </p:spPr>
        <p:txBody>
          <a:bodyPr anchor="b">
            <a:normAutofit/>
          </a:bodyPr>
          <a:lstStyle/>
          <a:p>
            <a:r>
              <a:rPr lang="en-US" dirty="0"/>
              <a:t>Serendipitous beginnings </a:t>
            </a:r>
          </a:p>
        </p:txBody>
      </p:sp>
      <p:sp>
        <p:nvSpPr>
          <p:cNvPr id="3" name="Content Placeholder 2">
            <a:extLst>
              <a:ext uri="{FF2B5EF4-FFF2-40B4-BE49-F238E27FC236}">
                <a16:creationId xmlns:a16="http://schemas.microsoft.com/office/drawing/2014/main" id="{7525DF72-09B1-BC82-58EB-046584CF888E}"/>
              </a:ext>
            </a:extLst>
          </p:cNvPr>
          <p:cNvSpPr>
            <a:spLocks noGrp="1"/>
          </p:cNvSpPr>
          <p:nvPr>
            <p:ph idx="1"/>
          </p:nvPr>
        </p:nvSpPr>
        <p:spPr>
          <a:xfrm>
            <a:off x="992519" y="2312988"/>
            <a:ext cx="6003704" cy="3651250"/>
          </a:xfrm>
        </p:spPr>
        <p:txBody>
          <a:bodyPr>
            <a:normAutofit fontScale="70000" lnSpcReduction="20000"/>
          </a:bodyPr>
          <a:lstStyle/>
          <a:p>
            <a:r>
              <a:rPr lang="en-US" dirty="0"/>
              <a:t>Walking through the stacks at Monroe County Public Library and this book caught my eye on the shelf, checked it out then got it on Libby for an upcoming long drive.</a:t>
            </a:r>
          </a:p>
          <a:p>
            <a:r>
              <a:rPr lang="en-US" dirty="0"/>
              <a:t>Realized while driving and listening, I was giving away</a:t>
            </a:r>
          </a:p>
          <a:p>
            <a:pPr marL="285750" indent="-285750">
              <a:buFont typeface="Arial" panose="020B0604020202020204" pitchFamily="34" charset="0"/>
              <a:buChar char="•"/>
            </a:pPr>
            <a:r>
              <a:rPr lang="en-US" dirty="0"/>
              <a:t>Location data</a:t>
            </a:r>
          </a:p>
          <a:p>
            <a:pPr marL="285750" indent="-285750">
              <a:buFont typeface="Arial" panose="020B0604020202020204" pitchFamily="34" charset="0"/>
              <a:buChar char="•"/>
            </a:pPr>
            <a:r>
              <a:rPr lang="en-US" dirty="0"/>
              <a:t>Google maps destination</a:t>
            </a:r>
          </a:p>
          <a:p>
            <a:pPr marL="285750" indent="-285750">
              <a:buFont typeface="Arial" panose="020B0604020202020204" pitchFamily="34" charset="0"/>
              <a:buChar char="•"/>
            </a:pPr>
            <a:r>
              <a:rPr lang="en-US" dirty="0"/>
              <a:t>Email</a:t>
            </a:r>
          </a:p>
          <a:p>
            <a:pPr marL="285750" indent="-285750">
              <a:buFont typeface="Arial" panose="020B0604020202020204" pitchFamily="34" charset="0"/>
              <a:buChar char="•"/>
            </a:pPr>
            <a:r>
              <a:rPr lang="en-US" dirty="0"/>
              <a:t>Phone number</a:t>
            </a:r>
          </a:p>
          <a:p>
            <a:pPr marL="285750" indent="-285750">
              <a:buFont typeface="Arial" panose="020B0604020202020204" pitchFamily="34" charset="0"/>
              <a:buChar char="•"/>
            </a:pPr>
            <a:r>
              <a:rPr lang="en-US" dirty="0"/>
              <a:t>All data associated with my google, </a:t>
            </a:r>
            <a:r>
              <a:rPr lang="en-US" dirty="0" err="1"/>
              <a:t>libby</a:t>
            </a:r>
            <a:r>
              <a:rPr lang="en-US" dirty="0"/>
              <a:t>, and Apple account usage</a:t>
            </a:r>
          </a:p>
        </p:txBody>
      </p:sp>
      <p:pic>
        <p:nvPicPr>
          <p:cNvPr id="1026" name="Picture 2" descr="Privacy is Power: Why and How You Should Take Back Control of Your Data:  9781612199153: Veliz, Carissa: Books - Amazon.com">
            <a:extLst>
              <a:ext uri="{FF2B5EF4-FFF2-40B4-BE49-F238E27FC236}">
                <a16:creationId xmlns:a16="http://schemas.microsoft.com/office/drawing/2014/main" id="{132672EB-E56D-6A9B-123F-31E583B6F2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7967" y="1094095"/>
            <a:ext cx="2988679" cy="466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9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5D75-835D-5D2A-39F0-3C9A4B6AF4D0}"/>
              </a:ext>
            </a:extLst>
          </p:cNvPr>
          <p:cNvSpPr>
            <a:spLocks noGrp="1"/>
          </p:cNvSpPr>
          <p:nvPr>
            <p:ph type="title"/>
          </p:nvPr>
        </p:nvSpPr>
        <p:spPr/>
        <p:txBody>
          <a:bodyPr/>
          <a:lstStyle/>
          <a:p>
            <a:r>
              <a:rPr lang="en-US" dirty="0"/>
              <a:t>Today’s Session</a:t>
            </a:r>
          </a:p>
        </p:txBody>
      </p:sp>
      <p:sp>
        <p:nvSpPr>
          <p:cNvPr id="3" name="Content Placeholder 2">
            <a:extLst>
              <a:ext uri="{FF2B5EF4-FFF2-40B4-BE49-F238E27FC236}">
                <a16:creationId xmlns:a16="http://schemas.microsoft.com/office/drawing/2014/main" id="{293B2AA5-FD43-0043-FF20-C05D803468F2}"/>
              </a:ext>
            </a:extLst>
          </p:cNvPr>
          <p:cNvSpPr>
            <a:spLocks noGrp="1"/>
          </p:cNvSpPr>
          <p:nvPr>
            <p:ph idx="1"/>
          </p:nvPr>
        </p:nvSpPr>
        <p:spPr/>
        <p:txBody>
          <a:bodyPr/>
          <a:lstStyle/>
          <a:p>
            <a:pPr marL="285750" indent="-285750">
              <a:buFont typeface="Wingdings" pitchFamily="2" charset="2"/>
              <a:buChar char="ü"/>
            </a:pPr>
            <a:r>
              <a:rPr lang="en-US" dirty="0"/>
              <a:t>Why should we as librarians care about this?</a:t>
            </a:r>
          </a:p>
          <a:p>
            <a:pPr marL="285750" indent="-285750">
              <a:buFont typeface="Wingdings" pitchFamily="2" charset="2"/>
              <a:buChar char="ü"/>
            </a:pPr>
            <a:r>
              <a:rPr lang="en-US" dirty="0"/>
              <a:t>Three case studies</a:t>
            </a:r>
          </a:p>
          <a:p>
            <a:pPr marL="285750" lvl="2" indent="-285750">
              <a:buFont typeface="Wingdings" pitchFamily="2" charset="2"/>
              <a:buChar char="ü"/>
            </a:pPr>
            <a:r>
              <a:rPr lang="en-US" dirty="0"/>
              <a:t>Online</a:t>
            </a:r>
          </a:p>
          <a:p>
            <a:pPr marL="285750" lvl="2" indent="-285750">
              <a:buFont typeface="Wingdings" pitchFamily="2" charset="2"/>
              <a:buChar char="ü"/>
            </a:pPr>
            <a:r>
              <a:rPr lang="en-US" dirty="0"/>
              <a:t>Public</a:t>
            </a:r>
          </a:p>
          <a:p>
            <a:pPr marL="285750" lvl="2" indent="-285750">
              <a:buFont typeface="Wingdings" pitchFamily="2" charset="2"/>
              <a:buChar char="ü"/>
            </a:pPr>
            <a:r>
              <a:rPr lang="en-US" dirty="0"/>
              <a:t>Academic</a:t>
            </a:r>
          </a:p>
          <a:p>
            <a:pPr marL="285750" indent="-285750">
              <a:buFont typeface="Wingdings" pitchFamily="2" charset="2"/>
              <a:buChar char="ü"/>
            </a:pPr>
            <a:r>
              <a:rPr lang="en-US" dirty="0"/>
              <a:t>Future directions and potential implications</a:t>
            </a:r>
          </a:p>
        </p:txBody>
      </p:sp>
    </p:spTree>
    <p:extLst>
      <p:ext uri="{BB962C8B-B14F-4D97-AF65-F5344CB8AC3E}">
        <p14:creationId xmlns:p14="http://schemas.microsoft.com/office/powerpoint/2010/main" val="111985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AF26-ECEE-AF02-FA24-9441DBFECAA0}"/>
              </a:ext>
            </a:extLst>
          </p:cNvPr>
          <p:cNvSpPr>
            <a:spLocks noGrp="1"/>
          </p:cNvSpPr>
          <p:nvPr>
            <p:ph type="title"/>
          </p:nvPr>
        </p:nvSpPr>
        <p:spPr/>
        <p:txBody>
          <a:bodyPr>
            <a:normAutofit fontScale="90000"/>
          </a:bodyPr>
          <a:lstStyle/>
          <a:p>
            <a:r>
              <a:rPr lang="en-US" dirty="0"/>
              <a:t>Privacy in Libraries:</a:t>
            </a:r>
            <a:br>
              <a:rPr lang="en-US" dirty="0"/>
            </a:br>
            <a:r>
              <a:rPr lang="en-US" dirty="0"/>
              <a:t>Why should we care?</a:t>
            </a:r>
          </a:p>
        </p:txBody>
      </p:sp>
      <p:sp>
        <p:nvSpPr>
          <p:cNvPr id="3" name="Content Placeholder 2">
            <a:extLst>
              <a:ext uri="{FF2B5EF4-FFF2-40B4-BE49-F238E27FC236}">
                <a16:creationId xmlns:a16="http://schemas.microsoft.com/office/drawing/2014/main" id="{1678F883-689C-7070-038A-86B880B3AA73}"/>
              </a:ext>
            </a:extLst>
          </p:cNvPr>
          <p:cNvSpPr>
            <a:spLocks noGrp="1"/>
          </p:cNvSpPr>
          <p:nvPr>
            <p:ph idx="1"/>
          </p:nvPr>
        </p:nvSpPr>
        <p:spPr/>
        <p:txBody>
          <a:bodyPr>
            <a:normAutofit/>
          </a:bodyPr>
          <a:lstStyle/>
          <a:p>
            <a:r>
              <a:rPr lang="en-US" sz="1800" dirty="0">
                <a:effectLst/>
                <a:latin typeface="Calibri" panose="020F0502020204030204" pitchFamily="34" charset="0"/>
                <a:ea typeface="Aptos" panose="020B0004020202020204" pitchFamily="34" charset="0"/>
              </a:rPr>
              <a:t>Article VII of the American Library Association’s Library Bill of Rights: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 people, regardless of origin, age, background, or views, possess a right to privacy and confidentiality in their library use. </a:t>
            </a:r>
            <a:r>
              <a:rPr lang="en-US" sz="1800" dirty="0">
                <a:effectLst/>
                <a:latin typeface="Calibri" panose="020F0502020204030204" pitchFamily="34" charset="0"/>
                <a:ea typeface="Aptos" panose="020B0004020202020204" pitchFamily="34" charset="0"/>
                <a:cs typeface="Calibri" panose="020F0502020204030204" pitchFamily="34" charset="0"/>
              </a:rPr>
              <a:t>Libraries should advocate for, educate about, and protect people’s privacy, </a:t>
            </a:r>
            <a:r>
              <a:rPr lang="en-US" dirty="0">
                <a:latin typeface="Calibri" panose="020F0502020204030204" pitchFamily="34" charset="0"/>
                <a:cs typeface="Calibri" panose="020F0502020204030204" pitchFamily="34" charset="0"/>
              </a:rPr>
              <a:t>safeguarding all library use data, including personally identifiable information.”</a:t>
            </a:r>
            <a:endParaRPr lang="en-US" sz="1800" dirty="0">
              <a:effectLst/>
              <a:latin typeface="Calibri" panose="020F0502020204030204" pitchFamily="34" charset="0"/>
              <a:ea typeface="Aptos" panose="020B0004020202020204" pitchFamily="34" charset="0"/>
              <a:cs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265534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Content Placeholder 5" descr="A network of people icons&#10;&#10;Description automatically generated">
            <a:extLst>
              <a:ext uri="{FF2B5EF4-FFF2-40B4-BE49-F238E27FC236}">
                <a16:creationId xmlns:a16="http://schemas.microsoft.com/office/drawing/2014/main" id="{C8C77391-BAF4-2A31-D41B-B2CEBEB88CD1}"/>
              </a:ext>
            </a:extLst>
          </p:cNvPr>
          <p:cNvPicPr>
            <a:picLocks noGrp="1" noChangeAspect="1"/>
          </p:cNvPicPr>
          <p:nvPr>
            <p:ph sz="half" idx="2"/>
          </p:nvPr>
        </p:nvPicPr>
        <p:blipFill rotWithShape="1">
          <a:blip r:embed="rId2"/>
          <a:srcRect r="56250" b="-1"/>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5" name="Freeform: Shape 14">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7" name="Freeform: Shape 16">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43FF0A9-7DB0-F443-5B6B-10ABD10784D3}"/>
              </a:ext>
            </a:extLst>
          </p:cNvPr>
          <p:cNvSpPr>
            <a:spLocks noGrp="1"/>
          </p:cNvSpPr>
          <p:nvPr>
            <p:ph type="title"/>
          </p:nvPr>
        </p:nvSpPr>
        <p:spPr>
          <a:xfrm>
            <a:off x="992518" y="442913"/>
            <a:ext cx="4780129" cy="1639888"/>
          </a:xfrm>
        </p:spPr>
        <p:txBody>
          <a:bodyPr vert="horz" lIns="109728" tIns="109728" rIns="109728" bIns="91440" rtlCol="0" anchor="b">
            <a:normAutofit/>
          </a:bodyPr>
          <a:lstStyle/>
          <a:p>
            <a:r>
              <a:rPr lang="en-US" dirty="0"/>
              <a:t>Digital Privacy as Digital Literacy</a:t>
            </a:r>
          </a:p>
        </p:txBody>
      </p:sp>
      <p:sp>
        <p:nvSpPr>
          <p:cNvPr id="3" name="Content Placeholder 2">
            <a:extLst>
              <a:ext uri="{FF2B5EF4-FFF2-40B4-BE49-F238E27FC236}">
                <a16:creationId xmlns:a16="http://schemas.microsoft.com/office/drawing/2014/main" id="{74C3E7DB-75AB-BCA1-135B-97F57D1B2439}"/>
              </a:ext>
            </a:extLst>
          </p:cNvPr>
          <p:cNvSpPr>
            <a:spLocks noGrp="1"/>
          </p:cNvSpPr>
          <p:nvPr>
            <p:ph sz="half" idx="1"/>
          </p:nvPr>
        </p:nvSpPr>
        <p:spPr>
          <a:xfrm>
            <a:off x="992518" y="2312988"/>
            <a:ext cx="5368525" cy="3651250"/>
          </a:xfrm>
        </p:spPr>
        <p:txBody>
          <a:bodyPr vert="horz" lIns="109728" tIns="109728" rIns="109728" bIns="91440" rtlCol="0">
            <a:normAutofit/>
          </a:bodyPr>
          <a:lstStyle/>
          <a:p>
            <a:r>
              <a:rPr lang="en-US" dirty="0"/>
              <a:t>A few key terms to define</a:t>
            </a:r>
          </a:p>
          <a:p>
            <a:pPr indent="-285750">
              <a:buFont typeface="Corbel" panose="020B0503020204020204" pitchFamily="34" charset="0"/>
              <a:buChar char="•"/>
            </a:pPr>
            <a:r>
              <a:rPr lang="en-US" dirty="0"/>
              <a:t>Data exhaust</a:t>
            </a:r>
            <a:endParaRPr lang="en-US"/>
          </a:p>
          <a:p>
            <a:pPr indent="-285750">
              <a:buFont typeface="Corbel" panose="020B0503020204020204" pitchFamily="34" charset="0"/>
              <a:buChar char="•"/>
            </a:pPr>
            <a:r>
              <a:rPr lang="en-US" dirty="0"/>
              <a:t>Cookies</a:t>
            </a:r>
            <a:endParaRPr lang="en-US"/>
          </a:p>
          <a:p>
            <a:pPr indent="-285750">
              <a:buFont typeface="Corbel" panose="020B0503020204020204" pitchFamily="34" charset="0"/>
              <a:buChar char="•"/>
            </a:pPr>
            <a:r>
              <a:rPr lang="en-US" dirty="0"/>
              <a:t>Data brokers</a:t>
            </a:r>
            <a:endParaRPr lang="en-US"/>
          </a:p>
        </p:txBody>
      </p:sp>
    </p:spTree>
    <p:extLst>
      <p:ext uri="{BB962C8B-B14F-4D97-AF65-F5344CB8AC3E}">
        <p14:creationId xmlns:p14="http://schemas.microsoft.com/office/powerpoint/2010/main" val="271068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AA4F-4B72-AC81-18CA-38ACDA564BB6}"/>
              </a:ext>
            </a:extLst>
          </p:cNvPr>
          <p:cNvSpPr>
            <a:spLocks noGrp="1"/>
          </p:cNvSpPr>
          <p:nvPr>
            <p:ph type="title"/>
          </p:nvPr>
        </p:nvSpPr>
        <p:spPr/>
        <p:txBody>
          <a:bodyPr>
            <a:normAutofit fontScale="90000"/>
          </a:bodyPr>
          <a:lstStyle/>
          <a:p>
            <a:r>
              <a:rPr lang="en-US" dirty="0"/>
              <a:t>Before diving into the examples, remember</a:t>
            </a:r>
          </a:p>
        </p:txBody>
      </p:sp>
      <p:pic>
        <p:nvPicPr>
          <p:cNvPr id="1026" name="Picture 2" descr="Progress Not perfection - Disaster Girl Meme Generator">
            <a:extLst>
              <a:ext uri="{FF2B5EF4-FFF2-40B4-BE49-F238E27FC236}">
                <a16:creationId xmlns:a16="http://schemas.microsoft.com/office/drawing/2014/main" id="{FC55E334-F764-9B95-8CE0-8C26C93B6E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240" y="2323498"/>
            <a:ext cx="4017267" cy="3651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44134C-9E8F-B46C-F537-DDDF641EAF3D}"/>
              </a:ext>
            </a:extLst>
          </p:cNvPr>
          <p:cNvSpPr txBox="1"/>
          <p:nvPr/>
        </p:nvSpPr>
        <p:spPr>
          <a:xfrm>
            <a:off x="6254495" y="2505670"/>
            <a:ext cx="4797942" cy="1200329"/>
          </a:xfrm>
          <a:prstGeom prst="rect">
            <a:avLst/>
          </a:prstGeom>
          <a:noFill/>
        </p:spPr>
        <p:txBody>
          <a:bodyPr wrap="square">
            <a:spAutoFit/>
          </a:bodyPr>
          <a:lstStyle/>
          <a:p>
            <a:r>
              <a:rPr lang="en-US" dirty="0">
                <a:hlinkClick r:id="rId3"/>
              </a:rPr>
              <a:t>https://www.termsandconditions.game/</a:t>
            </a:r>
            <a:endParaRPr lang="en-US" dirty="0"/>
          </a:p>
          <a:p>
            <a:r>
              <a:rPr lang="en-US" dirty="0"/>
              <a:t>	</a:t>
            </a:r>
          </a:p>
          <a:p>
            <a:r>
              <a:rPr lang="en-US" dirty="0"/>
              <a:t>Take a few minutes to play this game drop in the chat what your score was </a:t>
            </a:r>
          </a:p>
        </p:txBody>
      </p:sp>
    </p:spTree>
    <p:extLst>
      <p:ext uri="{BB962C8B-B14F-4D97-AF65-F5344CB8AC3E}">
        <p14:creationId xmlns:p14="http://schemas.microsoft.com/office/powerpoint/2010/main" val="323931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F9D6-5DAA-FE34-86E9-0863F75A1282}"/>
              </a:ext>
            </a:extLst>
          </p:cNvPr>
          <p:cNvSpPr>
            <a:spLocks noGrp="1"/>
          </p:cNvSpPr>
          <p:nvPr>
            <p:ph type="title"/>
          </p:nvPr>
        </p:nvSpPr>
        <p:spPr/>
        <p:txBody>
          <a:bodyPr/>
          <a:lstStyle/>
          <a:p>
            <a:r>
              <a:rPr lang="en-US" dirty="0"/>
              <a:t>Digital Privacy </a:t>
            </a:r>
            <a:r>
              <a:rPr lang="en-US" dirty="0" err="1"/>
              <a:t>LibGuide</a:t>
            </a:r>
            <a:endParaRPr lang="en-US" dirty="0"/>
          </a:p>
        </p:txBody>
      </p:sp>
      <p:sp>
        <p:nvSpPr>
          <p:cNvPr id="3" name="Text Placeholder 2">
            <a:extLst>
              <a:ext uri="{FF2B5EF4-FFF2-40B4-BE49-F238E27FC236}">
                <a16:creationId xmlns:a16="http://schemas.microsoft.com/office/drawing/2014/main" id="{5E19F734-31F6-26CB-7101-F442D43C40EE}"/>
              </a:ext>
            </a:extLst>
          </p:cNvPr>
          <p:cNvSpPr>
            <a:spLocks noGrp="1"/>
          </p:cNvSpPr>
          <p:nvPr>
            <p:ph type="body" idx="1"/>
          </p:nvPr>
        </p:nvSpPr>
        <p:spPr/>
        <p:txBody>
          <a:bodyPr>
            <a:normAutofit fontScale="85000" lnSpcReduction="10000"/>
          </a:bodyPr>
          <a:lstStyle/>
          <a:p>
            <a:r>
              <a:rPr lang="en-US" dirty="0"/>
              <a:t>Offering reading lists and tools to explore </a:t>
            </a:r>
          </a:p>
        </p:txBody>
      </p:sp>
    </p:spTree>
    <p:extLst>
      <p:ext uri="{BB962C8B-B14F-4D97-AF65-F5344CB8AC3E}">
        <p14:creationId xmlns:p14="http://schemas.microsoft.com/office/powerpoint/2010/main" val="219251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1B77F40-112E-E1CD-E021-2CAD5BAE6288}"/>
              </a:ext>
            </a:extLst>
          </p:cNvPr>
          <p:cNvPicPr>
            <a:picLocks noChangeAspect="1"/>
          </p:cNvPicPr>
          <p:nvPr/>
        </p:nvPicPr>
        <p:blipFill>
          <a:blip r:embed="rId3"/>
          <a:stretch>
            <a:fillRect/>
          </a:stretch>
        </p:blipFill>
        <p:spPr>
          <a:xfrm>
            <a:off x="713902" y="524515"/>
            <a:ext cx="6920833" cy="5030150"/>
          </a:xfrm>
          <a:prstGeom prst="rect">
            <a:avLst/>
          </a:prstGeom>
        </p:spPr>
      </p:pic>
      <p:sp>
        <p:nvSpPr>
          <p:cNvPr id="7" name="TextBox 6">
            <a:extLst>
              <a:ext uri="{FF2B5EF4-FFF2-40B4-BE49-F238E27FC236}">
                <a16:creationId xmlns:a16="http://schemas.microsoft.com/office/drawing/2014/main" id="{58289838-B78C-CC92-BC81-5941596DEFBF}"/>
              </a:ext>
            </a:extLst>
          </p:cNvPr>
          <p:cNvSpPr txBox="1"/>
          <p:nvPr/>
        </p:nvSpPr>
        <p:spPr>
          <a:xfrm>
            <a:off x="713902" y="5810265"/>
            <a:ext cx="9481931" cy="523220"/>
          </a:xfrm>
          <a:prstGeom prst="rect">
            <a:avLst/>
          </a:prstGeom>
          <a:noFill/>
        </p:spPr>
        <p:txBody>
          <a:bodyPr wrap="square">
            <a:spAutoFit/>
          </a:bodyPr>
          <a:lstStyle/>
          <a:p>
            <a:r>
              <a:rPr lang="en-US" sz="2800" dirty="0"/>
              <a:t>https://</a:t>
            </a:r>
            <a:r>
              <a:rPr lang="en-US" sz="2800" dirty="0" err="1"/>
              <a:t>guides.libraries.indiana.edu</a:t>
            </a:r>
            <a:r>
              <a:rPr lang="en-US" sz="2800" dirty="0"/>
              <a:t>/</a:t>
            </a:r>
            <a:r>
              <a:rPr lang="en-US" sz="2800" dirty="0" err="1"/>
              <a:t>digitalprivacy</a:t>
            </a:r>
            <a:endParaRPr lang="en-US" sz="2800" dirty="0"/>
          </a:p>
        </p:txBody>
      </p:sp>
    </p:spTree>
    <p:extLst>
      <p:ext uri="{BB962C8B-B14F-4D97-AF65-F5344CB8AC3E}">
        <p14:creationId xmlns:p14="http://schemas.microsoft.com/office/powerpoint/2010/main" val="258323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FF58-F45F-18D5-21CF-33702C37EC48}"/>
              </a:ext>
            </a:extLst>
          </p:cNvPr>
          <p:cNvSpPr>
            <a:spLocks noGrp="1"/>
          </p:cNvSpPr>
          <p:nvPr>
            <p:ph type="title"/>
          </p:nvPr>
        </p:nvSpPr>
        <p:spPr/>
        <p:txBody>
          <a:bodyPr/>
          <a:lstStyle/>
          <a:p>
            <a:r>
              <a:rPr lang="en-US" dirty="0"/>
              <a:t>Digital Privacy in Public Libraries</a:t>
            </a:r>
          </a:p>
        </p:txBody>
      </p:sp>
      <p:sp>
        <p:nvSpPr>
          <p:cNvPr id="3" name="Text Placeholder 2">
            <a:extLst>
              <a:ext uri="{FF2B5EF4-FFF2-40B4-BE49-F238E27FC236}">
                <a16:creationId xmlns:a16="http://schemas.microsoft.com/office/drawing/2014/main" id="{71C9F7FC-6511-7E9A-BA6A-8FFC4D748283}"/>
              </a:ext>
            </a:extLst>
          </p:cNvPr>
          <p:cNvSpPr>
            <a:spLocks noGrp="1"/>
          </p:cNvSpPr>
          <p:nvPr>
            <p:ph type="body" idx="1"/>
          </p:nvPr>
        </p:nvSpPr>
        <p:spPr/>
        <p:txBody>
          <a:bodyPr>
            <a:normAutofit fontScale="70000" lnSpcReduction="20000"/>
          </a:bodyPr>
          <a:lstStyle/>
          <a:p>
            <a:r>
              <a:rPr lang="en-US" dirty="0"/>
              <a:t>A collaborative program at Monroe County Public Library</a:t>
            </a:r>
          </a:p>
        </p:txBody>
      </p:sp>
    </p:spTree>
    <p:extLst>
      <p:ext uri="{BB962C8B-B14F-4D97-AF65-F5344CB8AC3E}">
        <p14:creationId xmlns:p14="http://schemas.microsoft.com/office/powerpoint/2010/main" val="116013343"/>
      </p:ext>
    </p:extLst>
  </p:cSld>
  <p:clrMapOvr>
    <a:masterClrMapping/>
  </p:clrMapOvr>
</p:sld>
</file>

<file path=ppt/theme/theme1.xml><?xml version="1.0" encoding="utf-8"?>
<a:theme xmlns:a="http://schemas.openxmlformats.org/drawingml/2006/main" name="SketchLines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2632</TotalTime>
  <Words>645</Words>
  <Application>Microsoft Office PowerPoint</Application>
  <PresentationFormat>Widescreen</PresentationFormat>
  <Paragraphs>100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Meiryo</vt:lpstr>
      <vt:lpstr>Arial</vt:lpstr>
      <vt:lpstr>Calibri</vt:lpstr>
      <vt:lpstr>Corbel</vt:lpstr>
      <vt:lpstr>Wingdings</vt:lpstr>
      <vt:lpstr>SketchLinesVTI</vt:lpstr>
      <vt:lpstr>Digital Privacy in libraries as Digital Literacy</vt:lpstr>
      <vt:lpstr>Serendipitous beginnings </vt:lpstr>
      <vt:lpstr>Today’s Session</vt:lpstr>
      <vt:lpstr>Privacy in Libraries: Why should we care?</vt:lpstr>
      <vt:lpstr>Digital Privacy as Digital Literacy</vt:lpstr>
      <vt:lpstr>Before diving into the examples, remember</vt:lpstr>
      <vt:lpstr>Digital Privacy LibGuide</vt:lpstr>
      <vt:lpstr>PowerPoint Presentation</vt:lpstr>
      <vt:lpstr>Digital Privacy in Public Libraries</vt:lpstr>
      <vt:lpstr>“Control Your Smartphone Data” James Henry Smith, Indiana University Libraries Jack Kovaleski, Monroe County Public Library</vt:lpstr>
      <vt:lpstr>Digital Privacy in Academic Libraries</vt:lpstr>
      <vt:lpstr>PowerPoint Presentation</vt:lpstr>
      <vt:lpstr>Future Directions</vt:lpstr>
      <vt:lpstr>Knowledge is Power, Privacy is Power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Privacy in libraries as Digital Literacy</dc:title>
  <dc:creator>Smith, James Henry</dc:creator>
  <cp:lastModifiedBy>Newcom, Paula</cp:lastModifiedBy>
  <cp:revision>2</cp:revision>
  <dcterms:created xsi:type="dcterms:W3CDTF">2024-03-21T14:24:38Z</dcterms:created>
  <dcterms:modified xsi:type="dcterms:W3CDTF">2024-04-04T19:26:47Z</dcterms:modified>
</cp:coreProperties>
</file>